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E </a:t>
            </a:r>
            <a:endParaRPr/>
          </a:p>
        </p:txBody>
      </p:sp>
      <p:sp>
        <p:nvSpPr>
          <p:cNvPr id="198" name="Google Shape;198;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ed12686fc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ed12686fc7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ed12686fc7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ed12686fc7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ed12686fc7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ed12686fc7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a9ba419a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2ea9ba419a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mt="30000"/>
          </a:blip>
          <a:srcRect/>
          <a:stretch/>
        </p:blipFill>
        <p:spPr>
          <a:xfrm>
            <a:off x="-71120" y="-71120"/>
            <a:ext cx="12263119" cy="8047920"/>
          </a:xfrm>
          <a:prstGeom prst="rect">
            <a:avLst/>
          </a:prstGeom>
          <a:noFill/>
          <a:ln>
            <a:noFill/>
          </a:ln>
        </p:spPr>
      </p:pic>
      <p:sp>
        <p:nvSpPr>
          <p:cNvPr id="89" name="Google Shape;89;p13"/>
          <p:cNvSpPr txBox="1"/>
          <p:nvPr/>
        </p:nvSpPr>
        <p:spPr>
          <a:xfrm>
            <a:off x="703650" y="763725"/>
            <a:ext cx="5913900" cy="588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7200" b="1" u="none" strike="noStrike" cap="none" dirty="0">
                <a:solidFill>
                  <a:schemeClr val="dk1"/>
                </a:solidFill>
                <a:latin typeface="Calibri"/>
                <a:ea typeface="Calibri"/>
                <a:cs typeface="Calibri"/>
                <a:sym typeface="Calibri"/>
              </a:rPr>
              <a:t>Social Media Analysis</a:t>
            </a:r>
            <a:endParaRPr sz="3200" b="1" dirty="0"/>
          </a:p>
          <a:p>
            <a:pPr marL="0" lvl="0" indent="0" algn="l" rtl="0">
              <a:lnSpc>
                <a:spcPct val="130000"/>
              </a:lnSpc>
              <a:spcBef>
                <a:spcPts val="0"/>
              </a:spcBef>
              <a:spcAft>
                <a:spcPts val="0"/>
              </a:spcAft>
              <a:buClr>
                <a:schemeClr val="dk1"/>
              </a:buClr>
              <a:buSzPts val="1100"/>
              <a:buFont typeface="Arial"/>
              <a:buNone/>
            </a:pPr>
            <a:r>
              <a:rPr lang="en-IN" sz="2300" b="1" dirty="0">
                <a:solidFill>
                  <a:srgbClr val="262626"/>
                </a:solidFill>
              </a:rPr>
              <a:t>Enhancing User Interaction and Reach</a:t>
            </a:r>
            <a:endParaRPr sz="2300" b="1" dirty="0">
              <a:solidFill>
                <a:srgbClr val="262626"/>
              </a:solidFill>
            </a:endParaRPr>
          </a:p>
          <a:p>
            <a:pPr marL="0" marR="0" lvl="0" indent="0" algn="ctr" rtl="0">
              <a:spcBef>
                <a:spcPts val="1000"/>
              </a:spcBef>
              <a:spcAft>
                <a:spcPts val="0"/>
              </a:spcAft>
              <a:buNone/>
            </a:pPr>
            <a:endParaRPr sz="5400" b="1" i="1" dirty="0">
              <a:solidFill>
                <a:schemeClr val="dk1"/>
              </a:solidFill>
              <a:latin typeface="Calibri"/>
              <a:ea typeface="Calibri"/>
              <a:cs typeface="Calibri"/>
              <a:sym typeface="Calibri"/>
            </a:endParaRPr>
          </a:p>
          <a:p>
            <a:pPr marL="0" marR="0" lvl="0" indent="0" algn="ctr" rtl="0">
              <a:spcBef>
                <a:spcPts val="0"/>
              </a:spcBef>
              <a:spcAft>
                <a:spcPts val="0"/>
              </a:spcAft>
              <a:buNone/>
            </a:pPr>
            <a:endParaRPr sz="5400" b="1" i="1"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IN" sz="3200" b="0" i="0" u="none" strike="noStrike" cap="none" dirty="0">
                <a:solidFill>
                  <a:schemeClr val="dk1"/>
                </a:solidFill>
                <a:latin typeface="Calibri"/>
                <a:ea typeface="Calibri"/>
                <a:cs typeface="Calibri"/>
                <a:sym typeface="Calibri"/>
              </a:rPr>
              <a:t>Ms. Achal Zalke</a:t>
            </a:r>
            <a:endParaRPr dirty="0"/>
          </a:p>
          <a:p>
            <a:pPr marL="0" marR="0" lvl="0" indent="0" algn="ctr" rtl="0">
              <a:spcBef>
                <a:spcPts val="0"/>
              </a:spcBef>
              <a:spcAft>
                <a:spcPts val="0"/>
              </a:spcAft>
              <a:buNone/>
            </a:pPr>
            <a:endParaRPr sz="5400" b="1" i="1" u="none" strike="noStrike" cap="none" dirty="0">
              <a:solidFill>
                <a:schemeClr val="dk1"/>
              </a:solidFill>
              <a:latin typeface="Calibri"/>
              <a:ea typeface="Calibri"/>
              <a:cs typeface="Calibri"/>
              <a:sym typeface="Calibri"/>
            </a:endParaRPr>
          </a:p>
        </p:txBody>
      </p:sp>
      <p:pic>
        <p:nvPicPr>
          <p:cNvPr id="90" name="Google Shape;90;p13"/>
          <p:cNvPicPr preferRelativeResize="0"/>
          <p:nvPr/>
        </p:nvPicPr>
        <p:blipFill>
          <a:blip r:embed="rId4">
            <a:alphaModFix/>
          </a:blip>
          <a:stretch>
            <a:fillRect/>
          </a:stretch>
        </p:blipFill>
        <p:spPr>
          <a:xfrm>
            <a:off x="6399775" y="125450"/>
            <a:ext cx="5913902" cy="7177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3485825" y="173176"/>
            <a:ext cx="10502400" cy="1178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sz="3600" b="1">
                <a:solidFill>
                  <a:srgbClr val="262626"/>
                </a:solidFill>
                <a:latin typeface="Arial"/>
                <a:ea typeface="Arial"/>
                <a:cs typeface="Arial"/>
                <a:sym typeface="Arial"/>
              </a:rPr>
              <a:t>Hashtag Engagement</a:t>
            </a:r>
            <a:endParaRPr sz="5100"/>
          </a:p>
        </p:txBody>
      </p:sp>
      <p:sp>
        <p:nvSpPr>
          <p:cNvPr id="189" name="Google Shape;189;p22"/>
          <p:cNvSpPr txBox="1"/>
          <p:nvPr/>
        </p:nvSpPr>
        <p:spPr>
          <a:xfrm>
            <a:off x="1087120" y="5110480"/>
            <a:ext cx="480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22"/>
          <p:cNvSpPr txBox="1"/>
          <p:nvPr/>
        </p:nvSpPr>
        <p:spPr>
          <a:xfrm>
            <a:off x="7187881" y="5110480"/>
            <a:ext cx="423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1" name="Google Shape;191;p22"/>
          <p:cNvPicPr preferRelativeResize="0"/>
          <p:nvPr/>
        </p:nvPicPr>
        <p:blipFill rotWithShape="1">
          <a:blip r:embed="rId3">
            <a:alphaModFix amt="30000"/>
          </a:blip>
          <a:srcRect/>
          <a:stretch/>
        </p:blipFill>
        <p:spPr>
          <a:xfrm>
            <a:off x="0" y="0"/>
            <a:ext cx="12191999" cy="6858000"/>
          </a:xfrm>
          <a:prstGeom prst="rect">
            <a:avLst/>
          </a:prstGeom>
          <a:noFill/>
          <a:ln>
            <a:noFill/>
          </a:ln>
        </p:spPr>
      </p:pic>
      <p:pic>
        <p:nvPicPr>
          <p:cNvPr id="192" name="Google Shape;192;p22"/>
          <p:cNvPicPr preferRelativeResize="0"/>
          <p:nvPr/>
        </p:nvPicPr>
        <p:blipFill>
          <a:blip r:embed="rId4">
            <a:alphaModFix/>
          </a:blip>
          <a:stretch>
            <a:fillRect/>
          </a:stretch>
        </p:blipFill>
        <p:spPr>
          <a:xfrm>
            <a:off x="238975" y="1673551"/>
            <a:ext cx="4882901" cy="3114954"/>
          </a:xfrm>
          <a:prstGeom prst="rect">
            <a:avLst/>
          </a:prstGeom>
          <a:noFill/>
          <a:ln>
            <a:noFill/>
          </a:ln>
        </p:spPr>
      </p:pic>
      <p:pic>
        <p:nvPicPr>
          <p:cNvPr id="193" name="Google Shape;193;p22"/>
          <p:cNvPicPr preferRelativeResize="0"/>
          <p:nvPr/>
        </p:nvPicPr>
        <p:blipFill>
          <a:blip r:embed="rId5">
            <a:alphaModFix/>
          </a:blip>
          <a:stretch>
            <a:fillRect/>
          </a:stretch>
        </p:blipFill>
        <p:spPr>
          <a:xfrm>
            <a:off x="5534051" y="1673551"/>
            <a:ext cx="6118908" cy="3114954"/>
          </a:xfrm>
          <a:prstGeom prst="rect">
            <a:avLst/>
          </a:prstGeom>
          <a:noFill/>
          <a:ln>
            <a:noFill/>
          </a:ln>
        </p:spPr>
      </p:pic>
      <p:sp>
        <p:nvSpPr>
          <p:cNvPr id="194" name="Google Shape;194;p22"/>
          <p:cNvSpPr txBox="1"/>
          <p:nvPr/>
        </p:nvSpPr>
        <p:spPr>
          <a:xfrm>
            <a:off x="799500" y="5110475"/>
            <a:ext cx="10593000" cy="11997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IN" sz="1600">
                <a:solidFill>
                  <a:srgbClr val="262626"/>
                </a:solidFill>
              </a:rPr>
              <a:t>The top has tags are smile, beach, party and fun.</a:t>
            </a:r>
            <a:endParaRPr sz="1600">
              <a:solidFill>
                <a:srgbClr val="262626"/>
              </a:solidFill>
            </a:endParaRPr>
          </a:p>
          <a:p>
            <a:pPr marL="0" lvl="0" indent="0" algn="l" rtl="0">
              <a:lnSpc>
                <a:spcPct val="130000"/>
              </a:lnSpc>
              <a:spcBef>
                <a:spcPts val="1000"/>
              </a:spcBef>
              <a:spcAft>
                <a:spcPts val="1000"/>
              </a:spcAft>
              <a:buNone/>
            </a:pPr>
            <a:r>
              <a:rPr lang="en-IN" sz="1600">
                <a:solidFill>
                  <a:srgbClr val="262626"/>
                </a:solidFill>
              </a:rPr>
              <a:t>with this we can create more perosalized and engaging ad campaigns by creating targeted content, leveraging influencers, arranging interactve campains such as party campaign,beauty campaign,beach campaign etc</a:t>
            </a:r>
            <a:endParaRPr sz="1600">
              <a:solidFill>
                <a:srgbClr val="26262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3">
            <a:alphaModFix amt="30000"/>
          </a:blip>
          <a:srcRect/>
          <a:stretch/>
        </p:blipFill>
        <p:spPr>
          <a:xfrm>
            <a:off x="0" y="0"/>
            <a:ext cx="12191999" cy="6858000"/>
          </a:xfrm>
          <a:prstGeom prst="rect">
            <a:avLst/>
          </a:prstGeom>
          <a:noFill/>
          <a:ln>
            <a:noFill/>
          </a:ln>
        </p:spPr>
      </p:pic>
      <p:sp>
        <p:nvSpPr>
          <p:cNvPr id="201" name="Google Shape;201;p23"/>
          <p:cNvSpPr txBox="1">
            <a:spLocks noGrp="1"/>
          </p:cNvSpPr>
          <p:nvPr>
            <p:ph type="title"/>
          </p:nvPr>
        </p:nvSpPr>
        <p:spPr>
          <a:xfrm>
            <a:off x="838200" y="967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IN" b="1">
                <a:latin typeface="Arial Rounded"/>
                <a:ea typeface="Arial Rounded"/>
                <a:cs typeface="Arial Rounded"/>
                <a:sym typeface="Arial Rounded"/>
              </a:rPr>
              <a:t>Valuable Users</a:t>
            </a:r>
            <a:endParaRPr/>
          </a:p>
        </p:txBody>
      </p:sp>
      <p:pic>
        <p:nvPicPr>
          <p:cNvPr id="202" name="Google Shape;202;p23"/>
          <p:cNvPicPr preferRelativeResize="0"/>
          <p:nvPr/>
        </p:nvPicPr>
        <p:blipFill rotWithShape="1">
          <a:blip r:embed="rId4">
            <a:alphaModFix/>
          </a:blip>
          <a:srcRect/>
          <a:stretch/>
        </p:blipFill>
        <p:spPr>
          <a:xfrm>
            <a:off x="1349375" y="1226700"/>
            <a:ext cx="9893100" cy="4401900"/>
          </a:xfrm>
          <a:prstGeom prst="rect">
            <a:avLst/>
          </a:prstGeom>
          <a:noFill/>
          <a:ln>
            <a:noFill/>
          </a:ln>
        </p:spPr>
      </p:pic>
      <p:sp>
        <p:nvSpPr>
          <p:cNvPr id="203" name="Google Shape;203;p23"/>
          <p:cNvSpPr txBox="1"/>
          <p:nvPr/>
        </p:nvSpPr>
        <p:spPr>
          <a:xfrm>
            <a:off x="3327400" y="5680075"/>
            <a:ext cx="48870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These are the loyal and valuable users who have highest number of engagement rate</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4"/>
          <p:cNvPicPr preferRelativeResize="0"/>
          <p:nvPr/>
        </p:nvPicPr>
        <p:blipFill rotWithShape="1">
          <a:blip r:embed="rId3">
            <a:alphaModFix amt="30000"/>
          </a:blip>
          <a:srcRect/>
          <a:stretch/>
        </p:blipFill>
        <p:spPr>
          <a:xfrm>
            <a:off x="0" y="0"/>
            <a:ext cx="12191999" cy="6858000"/>
          </a:xfrm>
          <a:prstGeom prst="rect">
            <a:avLst/>
          </a:prstGeom>
          <a:noFill/>
          <a:ln>
            <a:noFill/>
          </a:ln>
        </p:spPr>
      </p:pic>
      <p:sp>
        <p:nvSpPr>
          <p:cNvPr id="210" name="Google Shape;2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sz="3700" b="1">
                <a:solidFill>
                  <a:srgbClr val="262626"/>
                </a:solidFill>
                <a:latin typeface="Arial Rounded"/>
                <a:ea typeface="Arial Rounded"/>
                <a:cs typeface="Arial Rounded"/>
                <a:sym typeface="Arial Rounded"/>
              </a:rPr>
              <a:t>Correlation Analysis</a:t>
            </a:r>
            <a:endParaRPr sz="4900" b="1">
              <a:latin typeface="Arial Rounded"/>
              <a:ea typeface="Arial Rounded"/>
              <a:cs typeface="Arial Rounded"/>
              <a:sym typeface="Arial Rounded"/>
            </a:endParaRPr>
          </a:p>
        </p:txBody>
      </p:sp>
      <p:sp>
        <p:nvSpPr>
          <p:cNvPr id="211" name="Google Shape;211;p24"/>
          <p:cNvSpPr txBox="1"/>
          <p:nvPr/>
        </p:nvSpPr>
        <p:spPr>
          <a:xfrm>
            <a:off x="6697979" y="5386474"/>
            <a:ext cx="4709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24"/>
          <p:cNvSpPr txBox="1"/>
          <p:nvPr/>
        </p:nvSpPr>
        <p:spPr>
          <a:xfrm>
            <a:off x="1342150" y="1906438"/>
            <a:ext cx="8861100" cy="3264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IN" sz="1800">
                <a:solidFill>
                  <a:schemeClr val="dk1"/>
                </a:solidFill>
              </a:rPr>
              <a:t>•</a:t>
            </a:r>
            <a:r>
              <a:rPr lang="en-IN" sz="1800">
                <a:solidFill>
                  <a:srgbClr val="262626"/>
                </a:solidFill>
              </a:rPr>
              <a:t>High correlation between likes and comments (0.99)</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Negative correlation between likes and photo tags (-0.36)</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Negative correlation between comments and photo tags (-0.37) </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High correlation suggests creating content that encourages both likes and comments</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Negative correlation indicates a need for balancing content to cater to different user behaviors</a:t>
            </a:r>
            <a:endParaRPr sz="1800">
              <a:solidFill>
                <a:srgbClr val="262626"/>
              </a:solidFill>
            </a:endParaRPr>
          </a:p>
          <a:p>
            <a:pPr marL="0" lvl="0" indent="0" algn="l" rtl="0">
              <a:lnSpc>
                <a:spcPct val="130000"/>
              </a:lnSpc>
              <a:spcBef>
                <a:spcPts val="1000"/>
              </a:spcBef>
              <a:spcAft>
                <a:spcPts val="1000"/>
              </a:spcAft>
              <a:buNone/>
            </a:pPr>
            <a:r>
              <a:rPr lang="en-IN" sz="1800">
                <a:solidFill>
                  <a:schemeClr val="dk1"/>
                </a:solidFill>
              </a:rPr>
              <a:t>•</a:t>
            </a:r>
            <a:r>
              <a:rPr lang="en-IN" sz="1800">
                <a:solidFill>
                  <a:srgbClr val="262626"/>
                </a:solidFill>
              </a:rPr>
              <a:t>Weak correlation suggests potential areas for improving content strategies</a:t>
            </a:r>
            <a:endParaRPr sz="1800">
              <a:solidFill>
                <a:srgbClr val="26262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5"/>
          <p:cNvPicPr preferRelativeResize="0"/>
          <p:nvPr/>
        </p:nvPicPr>
        <p:blipFill rotWithShape="1">
          <a:blip r:embed="rId3">
            <a:alphaModFix amt="30000"/>
          </a:blip>
          <a:srcRect/>
          <a:stretch/>
        </p:blipFill>
        <p:spPr>
          <a:xfrm>
            <a:off x="0" y="0"/>
            <a:ext cx="12191999" cy="6858000"/>
          </a:xfrm>
          <a:prstGeom prst="rect">
            <a:avLst/>
          </a:prstGeom>
          <a:noFill/>
          <a:ln>
            <a:noFill/>
          </a:ln>
        </p:spPr>
      </p:pic>
      <p:sp>
        <p:nvSpPr>
          <p:cNvPr id="219" name="Google Shape;219;p25"/>
          <p:cNvSpPr txBox="1">
            <a:spLocks noGrp="1"/>
          </p:cNvSpPr>
          <p:nvPr>
            <p:ph type="title"/>
          </p:nvPr>
        </p:nvSpPr>
        <p:spPr>
          <a:xfrm>
            <a:off x="505125" y="365125"/>
            <a:ext cx="10848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100" b="1">
                <a:solidFill>
                  <a:srgbClr val="262626"/>
                </a:solidFill>
                <a:latin typeface="Arial Rounded"/>
                <a:ea typeface="Arial Rounded"/>
                <a:cs typeface="Arial Rounded"/>
                <a:sym typeface="Arial Rounded"/>
              </a:rPr>
              <a:t>Strategies to Re-Engage Inactive Users</a:t>
            </a:r>
            <a:endParaRPr b="1">
              <a:latin typeface="Arial Rounded"/>
              <a:ea typeface="Arial Rounded"/>
              <a:cs typeface="Arial Rounded"/>
              <a:sym typeface="Arial Rounded"/>
            </a:endParaRPr>
          </a:p>
        </p:txBody>
      </p:sp>
      <p:sp>
        <p:nvSpPr>
          <p:cNvPr id="220" name="Google Shape;220;p25"/>
          <p:cNvSpPr txBox="1"/>
          <p:nvPr/>
        </p:nvSpPr>
        <p:spPr>
          <a:xfrm>
            <a:off x="757675" y="2117550"/>
            <a:ext cx="7086000" cy="2622900"/>
          </a:xfrm>
          <a:prstGeom prst="rect">
            <a:avLst/>
          </a:prstGeom>
          <a:noFill/>
          <a:ln>
            <a:noFill/>
          </a:ln>
        </p:spPr>
        <p:txBody>
          <a:bodyPr spcFirstLastPara="1" wrap="square" lIns="91425" tIns="91425" rIns="91425" bIns="91425" anchor="t" anchorCtr="0">
            <a:spAutoFit/>
          </a:bodyPr>
          <a:lstStyle/>
          <a:p>
            <a:pPr marL="457200" lvl="0" indent="-342900" algn="l" rtl="0">
              <a:lnSpc>
                <a:spcPct val="130000"/>
              </a:lnSpc>
              <a:spcBef>
                <a:spcPts val="0"/>
              </a:spcBef>
              <a:spcAft>
                <a:spcPts val="0"/>
              </a:spcAft>
              <a:buSzPts val="1800"/>
              <a:buChar char="❏"/>
            </a:pPr>
            <a:r>
              <a:rPr lang="en-IN" sz="1800">
                <a:solidFill>
                  <a:srgbClr val="262626"/>
                </a:solidFill>
              </a:rPr>
              <a:t>Personalized Re-Engagement Campaigns</a:t>
            </a:r>
            <a:endParaRPr sz="1800">
              <a:solidFill>
                <a:srgbClr val="262626"/>
              </a:solidFill>
            </a:endParaRPr>
          </a:p>
          <a:p>
            <a:pPr marL="457200" lvl="0" indent="-342900" algn="l" rtl="0">
              <a:lnSpc>
                <a:spcPct val="130000"/>
              </a:lnSpc>
              <a:spcBef>
                <a:spcPts val="0"/>
              </a:spcBef>
              <a:spcAft>
                <a:spcPts val="0"/>
              </a:spcAft>
              <a:buSzPts val="1800"/>
              <a:buChar char="❏"/>
            </a:pPr>
            <a:r>
              <a:rPr lang="en-IN" sz="1800">
                <a:solidFill>
                  <a:srgbClr val="262626"/>
                </a:solidFill>
              </a:rPr>
              <a:t>Special Offers and Incentives</a:t>
            </a:r>
            <a:endParaRPr sz="1800">
              <a:solidFill>
                <a:srgbClr val="262626"/>
              </a:solidFill>
            </a:endParaRPr>
          </a:p>
          <a:p>
            <a:pPr marL="457200" lvl="0" indent="-342900" algn="l" rtl="0">
              <a:lnSpc>
                <a:spcPct val="130000"/>
              </a:lnSpc>
              <a:spcBef>
                <a:spcPts val="0"/>
              </a:spcBef>
              <a:spcAft>
                <a:spcPts val="0"/>
              </a:spcAft>
              <a:buSzPts val="1800"/>
              <a:buChar char="❏"/>
            </a:pPr>
            <a:r>
              <a:rPr lang="en-IN" sz="1800">
                <a:solidFill>
                  <a:srgbClr val="262626"/>
                </a:solidFill>
              </a:rPr>
              <a:t>Content Highlighting and Personalization</a:t>
            </a:r>
            <a:endParaRPr sz="1800">
              <a:solidFill>
                <a:srgbClr val="262626"/>
              </a:solidFill>
            </a:endParaRPr>
          </a:p>
          <a:p>
            <a:pPr marL="914400" lvl="1" indent="-342900" algn="l" rtl="0">
              <a:lnSpc>
                <a:spcPct val="130000"/>
              </a:lnSpc>
              <a:spcBef>
                <a:spcPts val="0"/>
              </a:spcBef>
              <a:spcAft>
                <a:spcPts val="0"/>
              </a:spcAft>
              <a:buClr>
                <a:srgbClr val="262626"/>
              </a:buClr>
              <a:buSzPts val="1800"/>
              <a:buChar char="❏"/>
            </a:pPr>
            <a:r>
              <a:rPr lang="en-IN" sz="1800">
                <a:solidFill>
                  <a:srgbClr val="262626"/>
                </a:solidFill>
              </a:rPr>
              <a:t>Suggest relevant content based on past 	  behaviour</a:t>
            </a:r>
            <a:endParaRPr sz="1800">
              <a:solidFill>
                <a:srgbClr val="262626"/>
              </a:solidFill>
            </a:endParaRPr>
          </a:p>
          <a:p>
            <a:pPr marL="914400" lvl="1" indent="-342900" algn="l" rtl="0">
              <a:lnSpc>
                <a:spcPct val="130000"/>
              </a:lnSpc>
              <a:spcBef>
                <a:spcPts val="0"/>
              </a:spcBef>
              <a:spcAft>
                <a:spcPts val="0"/>
              </a:spcAft>
              <a:buClr>
                <a:srgbClr val="262626"/>
              </a:buClr>
              <a:buSzPts val="1800"/>
              <a:buChar char="❏"/>
            </a:pPr>
            <a:r>
              <a:rPr lang="en-IN" sz="1800">
                <a:solidFill>
                  <a:srgbClr val="262626"/>
                </a:solidFill>
              </a:rPr>
              <a:t>Showcase trending and popular posts</a:t>
            </a:r>
            <a:endParaRPr sz="1800">
              <a:solidFill>
                <a:srgbClr val="262626"/>
              </a:solidFill>
            </a:endParaRPr>
          </a:p>
          <a:p>
            <a:pPr marL="457200" lvl="0" indent="-342900" algn="l" rtl="0">
              <a:lnSpc>
                <a:spcPct val="130000"/>
              </a:lnSpc>
              <a:spcBef>
                <a:spcPts val="0"/>
              </a:spcBef>
              <a:spcAft>
                <a:spcPts val="0"/>
              </a:spcAft>
              <a:buSzPts val="1800"/>
              <a:buChar char="❏"/>
            </a:pPr>
            <a:r>
              <a:rPr lang="en-IN" sz="1800">
                <a:solidFill>
                  <a:srgbClr val="262626"/>
                </a:solidFill>
              </a:rPr>
              <a:t>Community and Social Engagement</a:t>
            </a:r>
            <a:endParaRPr sz="1800">
              <a:solidFill>
                <a:srgbClr val="262626"/>
              </a:solidFill>
            </a:endParaRPr>
          </a:p>
          <a:p>
            <a:pPr marL="457200" lvl="0" indent="-342900" algn="l" rtl="0">
              <a:lnSpc>
                <a:spcPct val="130000"/>
              </a:lnSpc>
              <a:spcBef>
                <a:spcPts val="0"/>
              </a:spcBef>
              <a:spcAft>
                <a:spcPts val="0"/>
              </a:spcAft>
              <a:buSzPts val="1800"/>
              <a:buChar char="❏"/>
            </a:pPr>
            <a:r>
              <a:rPr lang="en-IN" sz="1800">
                <a:solidFill>
                  <a:srgbClr val="262626"/>
                </a:solidFill>
              </a:rPr>
              <a:t>Feedback and Surveys</a:t>
            </a:r>
            <a:endParaRPr sz="1800">
              <a:solidFill>
                <a:srgbClr val="262626"/>
              </a:solidFill>
            </a:endParaRPr>
          </a:p>
        </p:txBody>
      </p:sp>
      <p:pic>
        <p:nvPicPr>
          <p:cNvPr id="221" name="Google Shape;221;p25"/>
          <p:cNvPicPr preferRelativeResize="0"/>
          <p:nvPr/>
        </p:nvPicPr>
        <p:blipFill>
          <a:blip r:embed="rId4">
            <a:alphaModFix/>
          </a:blip>
          <a:stretch>
            <a:fillRect/>
          </a:stretch>
        </p:blipFill>
        <p:spPr>
          <a:xfrm>
            <a:off x="7129325" y="1847275"/>
            <a:ext cx="5062675" cy="367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167125" y="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b="1">
                <a:latin typeface="Arial Rounded"/>
                <a:ea typeface="Arial Rounded"/>
                <a:cs typeface="Arial Rounded"/>
                <a:sym typeface="Arial Rounded"/>
              </a:rPr>
              <a:t>Expected Outcome</a:t>
            </a:r>
            <a:endParaRPr b="1">
              <a:latin typeface="Arial Rounded"/>
              <a:ea typeface="Arial Rounded"/>
              <a:cs typeface="Arial Rounded"/>
              <a:sym typeface="Arial Rounded"/>
            </a:endParaRPr>
          </a:p>
        </p:txBody>
      </p:sp>
      <p:sp>
        <p:nvSpPr>
          <p:cNvPr id="228" name="Google Shape;228;p26"/>
          <p:cNvSpPr txBox="1"/>
          <p:nvPr/>
        </p:nvSpPr>
        <p:spPr>
          <a:xfrm>
            <a:off x="331925" y="1443175"/>
            <a:ext cx="6927300" cy="50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IN" sz="1600">
                <a:solidFill>
                  <a:schemeClr val="dk1"/>
                </a:solidFill>
              </a:rPr>
              <a:t>•</a:t>
            </a:r>
            <a:r>
              <a:rPr lang="en-IN" sz="1800">
                <a:solidFill>
                  <a:srgbClr val="262626"/>
                </a:solidFill>
              </a:rPr>
              <a:t>Increased Engagement Rate: Target 15% rise in likes, comments, and shares.</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Enhanced Reach: Aim for 20% growth in content reach through optimized hashtags.</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Boosted User Interaction: Increase user-generated content by 25%.</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Optimized Content Strategy: More effective content delivery based on data insights.</a:t>
            </a:r>
            <a:endParaRPr sz="1800">
              <a:solidFill>
                <a:srgbClr val="262626"/>
              </a:solidFill>
            </a:endParaRPr>
          </a:p>
          <a:p>
            <a:pPr marL="0" lvl="0" indent="0" algn="l" rtl="0">
              <a:lnSpc>
                <a:spcPct val="130000"/>
              </a:lnSpc>
              <a:spcBef>
                <a:spcPts val="1000"/>
              </a:spcBef>
              <a:spcAft>
                <a:spcPts val="0"/>
              </a:spcAft>
              <a:buNone/>
            </a:pPr>
            <a:r>
              <a:rPr lang="en-IN" sz="1800">
                <a:solidFill>
                  <a:schemeClr val="dk1"/>
                </a:solidFill>
              </a:rPr>
              <a:t>•</a:t>
            </a:r>
            <a:r>
              <a:rPr lang="en-IN" sz="1800">
                <a:solidFill>
                  <a:srgbClr val="262626"/>
                </a:solidFill>
              </a:rPr>
              <a:t>Improved Hashtag Performance: Target 10% higher engagement from hashtags.</a:t>
            </a:r>
            <a:endParaRPr sz="1800">
              <a:solidFill>
                <a:srgbClr val="262626"/>
              </a:solidFill>
            </a:endParaRPr>
          </a:p>
          <a:p>
            <a:pPr marL="0" lvl="0" indent="0" algn="l" rtl="0">
              <a:lnSpc>
                <a:spcPct val="130000"/>
              </a:lnSpc>
              <a:spcBef>
                <a:spcPts val="1000"/>
              </a:spcBef>
              <a:spcAft>
                <a:spcPts val="1000"/>
              </a:spcAft>
              <a:buNone/>
            </a:pPr>
            <a:r>
              <a:rPr lang="en-IN" sz="1800">
                <a:solidFill>
                  <a:schemeClr val="dk1"/>
                </a:solidFill>
              </a:rPr>
              <a:t>•</a:t>
            </a:r>
            <a:r>
              <a:rPr lang="en-IN" sz="1800">
                <a:solidFill>
                  <a:srgbClr val="262626"/>
                </a:solidFill>
              </a:rPr>
              <a:t>Successful Campaign Integration: Cohesive brand messaging and enhanced campaign performance.</a:t>
            </a:r>
            <a:endParaRPr sz="1800">
              <a:solidFill>
                <a:srgbClr val="262626"/>
              </a:solidFill>
            </a:endParaRPr>
          </a:p>
        </p:txBody>
      </p:sp>
      <p:pic>
        <p:nvPicPr>
          <p:cNvPr id="229" name="Google Shape;229;p26"/>
          <p:cNvPicPr preferRelativeResize="0"/>
          <p:nvPr/>
        </p:nvPicPr>
        <p:blipFill>
          <a:blip r:embed="rId3">
            <a:alphaModFix/>
          </a:blip>
          <a:stretch>
            <a:fillRect/>
          </a:stretch>
        </p:blipFill>
        <p:spPr>
          <a:xfrm>
            <a:off x="7411625" y="1478100"/>
            <a:ext cx="4627974" cy="3419034"/>
          </a:xfrm>
          <a:prstGeom prst="rect">
            <a:avLst/>
          </a:prstGeom>
          <a:noFill/>
          <a:ln>
            <a:noFill/>
          </a:ln>
        </p:spPr>
      </p:pic>
      <p:pic>
        <p:nvPicPr>
          <p:cNvPr id="230" name="Google Shape;230;p26"/>
          <p:cNvPicPr preferRelativeResize="0"/>
          <p:nvPr/>
        </p:nvPicPr>
        <p:blipFill rotWithShape="1">
          <a:blip r:embed="rId4">
            <a:alphaModFix amt="30000"/>
          </a:blip>
          <a:srcRect/>
          <a:stretch/>
        </p:blipFill>
        <p:spPr>
          <a:xfrm>
            <a:off x="0" y="0"/>
            <a:ext cx="12191999"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t>
            </a:r>
            <a:endParaRPr/>
          </a:p>
        </p:txBody>
      </p:sp>
      <p:pic>
        <p:nvPicPr>
          <p:cNvPr id="236" name="Google Shape;236;p27" descr="conclusion png icons in Packs SVG download | Free Icons and PNG Backgrounds"/>
          <p:cNvPicPr preferRelativeResize="0"/>
          <p:nvPr/>
        </p:nvPicPr>
        <p:blipFill rotWithShape="1">
          <a:blip r:embed="rId3">
            <a:alphaModFix/>
          </a:blip>
          <a:srcRect/>
          <a:stretch/>
        </p:blipFill>
        <p:spPr>
          <a:xfrm>
            <a:off x="8304450" y="0"/>
            <a:ext cx="3887550" cy="3110050"/>
          </a:xfrm>
          <a:prstGeom prst="rect">
            <a:avLst/>
          </a:prstGeom>
          <a:noFill/>
          <a:ln>
            <a:noFill/>
          </a:ln>
        </p:spPr>
      </p:pic>
      <p:pic>
        <p:nvPicPr>
          <p:cNvPr id="237" name="Google Shape;237;p27"/>
          <p:cNvPicPr preferRelativeResize="0"/>
          <p:nvPr/>
        </p:nvPicPr>
        <p:blipFill rotWithShape="1">
          <a:blip r:embed="rId4">
            <a:alphaModFix amt="30000"/>
          </a:blip>
          <a:srcRect/>
          <a:stretch/>
        </p:blipFill>
        <p:spPr>
          <a:xfrm>
            <a:off x="0" y="0"/>
            <a:ext cx="12191999" cy="6858000"/>
          </a:xfrm>
          <a:prstGeom prst="rect">
            <a:avLst/>
          </a:prstGeom>
          <a:noFill/>
          <a:ln>
            <a:noFill/>
          </a:ln>
        </p:spPr>
      </p:pic>
      <p:sp>
        <p:nvSpPr>
          <p:cNvPr id="238" name="Google Shape;238;p27"/>
          <p:cNvSpPr/>
          <p:nvPr/>
        </p:nvSpPr>
        <p:spPr>
          <a:xfrm>
            <a:off x="168450" y="944250"/>
            <a:ext cx="7865400" cy="4969500"/>
          </a:xfrm>
          <a:prstGeom prst="rect">
            <a:avLst/>
          </a:prstGeom>
          <a:solidFill>
            <a:schemeClr val="dk1"/>
          </a:solidFill>
          <a:ln>
            <a:noFill/>
          </a:ln>
          <a:effectLst>
            <a:outerShdw blurRad="190500" dist="228600" dir="2700000" algn="ctr">
              <a:srgbClr val="000000">
                <a:alpha val="29803"/>
              </a:srgbClr>
            </a:outerShdw>
          </a:effectLst>
        </p:spPr>
        <p:txBody>
          <a:bodyPr spcFirstLastPara="1" wrap="square" lIns="91425" tIns="45700" rIns="91425" bIns="45700" anchor="ctr" anchorCtr="0">
            <a:noAutofit/>
          </a:bodyPr>
          <a:lstStyle/>
          <a:p>
            <a:pPr marL="0" lvl="0" indent="0" algn="just" rtl="0">
              <a:lnSpc>
                <a:spcPct val="130000"/>
              </a:lnSpc>
              <a:spcBef>
                <a:spcPts val="0"/>
              </a:spcBef>
              <a:spcAft>
                <a:spcPts val="0"/>
              </a:spcAft>
              <a:buClr>
                <a:schemeClr val="dk1"/>
              </a:buClr>
              <a:buSzPts val="1100"/>
              <a:buFont typeface="Arial"/>
              <a:buNone/>
            </a:pPr>
            <a:r>
              <a:rPr lang="en-IN" sz="1600">
                <a:solidFill>
                  <a:schemeClr val="lt1"/>
                </a:solidFill>
              </a:rPr>
              <a:t>Our data-driven approach has provided valuable insights and effective strategies for enhancing social media engagement. By identifying key metrics and top-performing content, we've developed tactics to boost likes, comments, and shares. Leveraging top users and user-generated content, we aim to create a more engaged community. The implementation plan outlines clear steps, a timeline, and the necessary tools for successful execution.</a:t>
            </a:r>
            <a:endParaRPr sz="1600">
              <a:solidFill>
                <a:schemeClr val="lt1"/>
              </a:solidFill>
            </a:endParaRPr>
          </a:p>
          <a:p>
            <a:pPr marL="0" lvl="0" indent="0" algn="just" rtl="0">
              <a:lnSpc>
                <a:spcPct val="130000"/>
              </a:lnSpc>
              <a:spcBef>
                <a:spcPts val="1000"/>
              </a:spcBef>
              <a:spcAft>
                <a:spcPts val="0"/>
              </a:spcAft>
              <a:buClr>
                <a:schemeClr val="dk1"/>
              </a:buClr>
              <a:buSzPts val="1100"/>
              <a:buFont typeface="Arial"/>
              <a:buNone/>
            </a:pPr>
            <a:r>
              <a:rPr lang="en-IN" sz="1600">
                <a:solidFill>
                  <a:schemeClr val="lt1"/>
                </a:solidFill>
              </a:rPr>
              <a:t>We expect to see a 15% rise in interactions, a 20% growth in content reach, and a 25% increase in user-generated content. Moving forward, our next steps include executing the plan, continuously optimizing based on data insights, and tracking progress to measure the impact. By leveraging these strategies, we aim to drive meaningful engagement, expand our reach, and build a strong, active community.</a:t>
            </a:r>
            <a:endParaRPr sz="1600">
              <a:solidFill>
                <a:schemeClr val="lt1"/>
              </a:solidFill>
            </a:endParaRPr>
          </a:p>
          <a:p>
            <a:pPr marL="285750" marR="0" lvl="0" indent="-171450" algn="l" rtl="0">
              <a:spcBef>
                <a:spcPts val="1000"/>
              </a:spcBef>
              <a:spcAft>
                <a:spcPts val="0"/>
              </a:spcAft>
              <a:buClr>
                <a:schemeClr val="dk1"/>
              </a:buClr>
              <a:buSzPts val="1800"/>
              <a:buFont typeface="Arial"/>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t>
            </a:r>
            <a:endParaRPr/>
          </a:p>
        </p:txBody>
      </p:sp>
      <p:pic>
        <p:nvPicPr>
          <p:cNvPr id="244" name="Google Shape;244;p28" descr="Thank You Images - Free Download on Freepik"/>
          <p:cNvPicPr preferRelativeResize="0"/>
          <p:nvPr/>
        </p:nvPicPr>
        <p:blipFill rotWithShape="1">
          <a:blip r:embed="rId3">
            <a:alphaModFix/>
          </a:blip>
          <a:srcRect/>
          <a:stretch/>
        </p:blipFill>
        <p:spPr>
          <a:xfrm>
            <a:off x="1483360" y="1105853"/>
            <a:ext cx="10099039" cy="5000129"/>
          </a:xfrm>
          <a:prstGeom prst="rect">
            <a:avLst/>
          </a:prstGeom>
          <a:noFill/>
          <a:ln>
            <a:noFill/>
          </a:ln>
        </p:spPr>
      </p:pic>
      <p:pic>
        <p:nvPicPr>
          <p:cNvPr id="245" name="Google Shape;245;p28"/>
          <p:cNvPicPr preferRelativeResize="0"/>
          <p:nvPr/>
        </p:nvPicPr>
        <p:blipFill rotWithShape="1">
          <a:blip r:embed="rId4">
            <a:alphaModFix amt="30000"/>
          </a:blip>
          <a:srcRect/>
          <a:stretch/>
        </p:blipFill>
        <p:spPr>
          <a:xfrm>
            <a:off x="0" y="0"/>
            <a:ext cx="12191999"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mt="30000"/>
          </a:blip>
          <a:srcRect/>
          <a:stretch/>
        </p:blipFill>
        <p:spPr>
          <a:xfrm>
            <a:off x="0" y="0"/>
            <a:ext cx="13257300" cy="7900600"/>
          </a:xfrm>
          <a:prstGeom prst="rect">
            <a:avLst/>
          </a:prstGeom>
          <a:noFill/>
          <a:ln>
            <a:noFill/>
          </a:ln>
        </p:spPr>
      </p:pic>
      <p:sp>
        <p:nvSpPr>
          <p:cNvPr id="96" name="Google Shape;9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IN" sz="4800" b="1"/>
              <a:t>                           AGENDA</a:t>
            </a:r>
            <a:endParaRPr sz="4800" b="1"/>
          </a:p>
        </p:txBody>
      </p:sp>
      <p:sp>
        <p:nvSpPr>
          <p:cNvPr id="97" name="Google Shape;97;p14"/>
          <p:cNvSpPr/>
          <p:nvPr/>
        </p:nvSpPr>
        <p:spPr>
          <a:xfrm>
            <a:off x="788192" y="2028505"/>
            <a:ext cx="1622425" cy="1622425"/>
          </a:xfrm>
          <a:prstGeom prst="ellipse">
            <a:avLst/>
          </a:prstGeom>
          <a:solidFill>
            <a:srgbClr val="CC00C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IN" sz="5400" b="0" i="0" u="none" strike="noStrike" cap="none">
                <a:solidFill>
                  <a:schemeClr val="lt1"/>
                </a:solidFill>
                <a:latin typeface="Calibri"/>
                <a:ea typeface="Calibri"/>
                <a:cs typeface="Calibri"/>
                <a:sym typeface="Calibri"/>
              </a:rPr>
              <a:t>1</a:t>
            </a:r>
            <a:endParaRPr/>
          </a:p>
        </p:txBody>
      </p:sp>
      <p:sp>
        <p:nvSpPr>
          <p:cNvPr id="98" name="Google Shape;98;p14"/>
          <p:cNvSpPr/>
          <p:nvPr/>
        </p:nvSpPr>
        <p:spPr>
          <a:xfrm>
            <a:off x="3059985" y="2028505"/>
            <a:ext cx="1622425" cy="1622425"/>
          </a:xfrm>
          <a:prstGeom prst="ellipse">
            <a:avLst/>
          </a:prstGeom>
          <a:solidFill>
            <a:srgbClr val="CC00C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IN" sz="5400" b="0" i="0" u="none" strike="noStrike" cap="none">
                <a:solidFill>
                  <a:schemeClr val="lt1"/>
                </a:solidFill>
                <a:latin typeface="Calibri"/>
                <a:ea typeface="Calibri"/>
                <a:cs typeface="Calibri"/>
                <a:sym typeface="Calibri"/>
              </a:rPr>
              <a:t>2</a:t>
            </a:r>
            <a:endParaRPr/>
          </a:p>
        </p:txBody>
      </p:sp>
      <p:sp>
        <p:nvSpPr>
          <p:cNvPr id="99" name="Google Shape;99;p14"/>
          <p:cNvSpPr/>
          <p:nvPr/>
        </p:nvSpPr>
        <p:spPr>
          <a:xfrm>
            <a:off x="7678103" y="2028503"/>
            <a:ext cx="1622425" cy="1622425"/>
          </a:xfrm>
          <a:prstGeom prst="ellipse">
            <a:avLst/>
          </a:prstGeom>
          <a:solidFill>
            <a:srgbClr val="CC00C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IN" sz="5400" b="0" i="0" u="none" strike="noStrike" cap="none">
                <a:solidFill>
                  <a:schemeClr val="lt1"/>
                </a:solidFill>
                <a:latin typeface="Calibri"/>
                <a:ea typeface="Calibri"/>
                <a:cs typeface="Calibri"/>
                <a:sym typeface="Calibri"/>
              </a:rPr>
              <a:t>4</a:t>
            </a:r>
            <a:endParaRPr/>
          </a:p>
        </p:txBody>
      </p:sp>
      <p:sp>
        <p:nvSpPr>
          <p:cNvPr id="100" name="Google Shape;100;p14"/>
          <p:cNvSpPr/>
          <p:nvPr/>
        </p:nvSpPr>
        <p:spPr>
          <a:xfrm>
            <a:off x="5331778" y="2028503"/>
            <a:ext cx="1622425" cy="1622425"/>
          </a:xfrm>
          <a:prstGeom prst="ellipse">
            <a:avLst/>
          </a:prstGeom>
          <a:solidFill>
            <a:srgbClr val="CC00C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IN" sz="5400" b="0" i="0" u="none" strike="noStrike" cap="none">
                <a:solidFill>
                  <a:schemeClr val="lt1"/>
                </a:solidFill>
                <a:latin typeface="Calibri"/>
                <a:ea typeface="Calibri"/>
                <a:cs typeface="Calibri"/>
                <a:sym typeface="Calibri"/>
              </a:rPr>
              <a:t>3</a:t>
            </a:r>
            <a:endParaRPr/>
          </a:p>
        </p:txBody>
      </p:sp>
      <p:sp>
        <p:nvSpPr>
          <p:cNvPr id="101" name="Google Shape;101;p14"/>
          <p:cNvSpPr txBox="1"/>
          <p:nvPr/>
        </p:nvSpPr>
        <p:spPr>
          <a:xfrm>
            <a:off x="550384" y="4209534"/>
            <a:ext cx="209803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a:solidFill>
                  <a:schemeClr val="dk1"/>
                </a:solidFill>
                <a:latin typeface="Calibri"/>
                <a:ea typeface="Calibri"/>
                <a:cs typeface="Calibri"/>
                <a:sym typeface="Calibri"/>
              </a:rPr>
              <a:t>Introduction</a:t>
            </a:r>
            <a:endParaRPr/>
          </a:p>
        </p:txBody>
      </p:sp>
      <p:sp>
        <p:nvSpPr>
          <p:cNvPr id="102" name="Google Shape;102;p14"/>
          <p:cNvSpPr txBox="1"/>
          <p:nvPr/>
        </p:nvSpPr>
        <p:spPr>
          <a:xfrm>
            <a:off x="2413630" y="4071032"/>
            <a:ext cx="27635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a:solidFill>
                  <a:schemeClr val="dk1"/>
                </a:solidFill>
                <a:latin typeface="Calibri"/>
                <a:ea typeface="Calibri"/>
                <a:cs typeface="Calibri"/>
                <a:sym typeface="Calibri"/>
              </a:rPr>
              <a:t>Problem</a:t>
            </a:r>
            <a:endParaRPr/>
          </a:p>
          <a:p>
            <a:pPr marL="0" marR="0" lvl="0" indent="0" algn="ctr" rtl="0">
              <a:spcBef>
                <a:spcPts val="0"/>
              </a:spcBef>
              <a:spcAft>
                <a:spcPts val="0"/>
              </a:spcAft>
              <a:buNone/>
            </a:pPr>
            <a:r>
              <a:rPr lang="en-IN" sz="2400" b="1" i="0" u="none" strike="noStrike" cap="none">
                <a:solidFill>
                  <a:schemeClr val="dk1"/>
                </a:solidFill>
                <a:latin typeface="Calibri"/>
                <a:ea typeface="Calibri"/>
                <a:cs typeface="Calibri"/>
                <a:sym typeface="Calibri"/>
              </a:rPr>
              <a:t> Statement</a:t>
            </a:r>
            <a:endParaRPr/>
          </a:p>
        </p:txBody>
      </p:sp>
      <p:sp>
        <p:nvSpPr>
          <p:cNvPr id="103" name="Google Shape;103;p14"/>
          <p:cNvSpPr txBox="1"/>
          <p:nvPr/>
        </p:nvSpPr>
        <p:spPr>
          <a:xfrm>
            <a:off x="5026027" y="4071032"/>
            <a:ext cx="242506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a:solidFill>
                  <a:schemeClr val="dk1"/>
                </a:solidFill>
                <a:latin typeface="Calibri"/>
                <a:ea typeface="Calibri"/>
                <a:cs typeface="Calibri"/>
                <a:sym typeface="Calibri"/>
              </a:rPr>
              <a:t>Data </a:t>
            </a:r>
            <a:endParaRPr/>
          </a:p>
          <a:p>
            <a:pPr marL="0" marR="0" lvl="0" indent="0" algn="ctr" rtl="0">
              <a:spcBef>
                <a:spcPts val="0"/>
              </a:spcBef>
              <a:spcAft>
                <a:spcPts val="0"/>
              </a:spcAft>
              <a:buNone/>
            </a:pPr>
            <a:r>
              <a:rPr lang="en-IN" sz="2400" b="1" i="0" u="none" strike="noStrike" cap="none">
                <a:solidFill>
                  <a:schemeClr val="dk1"/>
                </a:solidFill>
                <a:latin typeface="Calibri"/>
                <a:ea typeface="Calibri"/>
                <a:cs typeface="Calibri"/>
                <a:sym typeface="Calibri"/>
              </a:rPr>
              <a:t>description</a:t>
            </a:r>
            <a:endParaRPr sz="2400" b="1" i="0" u="none" strike="noStrike" cap="none">
              <a:solidFill>
                <a:schemeClr val="dk1"/>
              </a:solidFill>
              <a:latin typeface="Calibri"/>
              <a:ea typeface="Calibri"/>
              <a:cs typeface="Calibri"/>
              <a:sym typeface="Calibri"/>
            </a:endParaRPr>
          </a:p>
        </p:txBody>
      </p:sp>
      <p:sp>
        <p:nvSpPr>
          <p:cNvPr id="104" name="Google Shape;104;p14"/>
          <p:cNvSpPr txBox="1"/>
          <p:nvPr/>
        </p:nvSpPr>
        <p:spPr>
          <a:xfrm>
            <a:off x="7131370" y="3988743"/>
            <a:ext cx="276352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a:solidFill>
                  <a:srgbClr val="000000"/>
                </a:solidFill>
                <a:latin typeface="Calibri"/>
                <a:ea typeface="Calibri"/>
                <a:cs typeface="Calibri"/>
                <a:sym typeface="Calibri"/>
              </a:rPr>
              <a:t>Objective Key Metrics and Visualizations</a:t>
            </a:r>
            <a:endParaRPr sz="2400" b="1" i="0" u="none" strike="noStrike" cap="none">
              <a:solidFill>
                <a:schemeClr val="dk1"/>
              </a:solidFill>
              <a:latin typeface="Calibri"/>
              <a:ea typeface="Calibri"/>
              <a:cs typeface="Calibri"/>
              <a:sym typeface="Calibri"/>
            </a:endParaRPr>
          </a:p>
        </p:txBody>
      </p:sp>
      <p:sp>
        <p:nvSpPr>
          <p:cNvPr id="105" name="Google Shape;105;p14"/>
          <p:cNvSpPr/>
          <p:nvPr/>
        </p:nvSpPr>
        <p:spPr>
          <a:xfrm>
            <a:off x="10024428" y="2028503"/>
            <a:ext cx="1622425" cy="1622425"/>
          </a:xfrm>
          <a:prstGeom prst="ellipse">
            <a:avLst/>
          </a:prstGeom>
          <a:solidFill>
            <a:srgbClr val="CC00C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Arial"/>
              <a:buNone/>
            </a:pPr>
            <a:r>
              <a:rPr lang="en-IN" sz="5400" b="0" i="0" u="none" strike="noStrike" cap="none">
                <a:solidFill>
                  <a:schemeClr val="lt1"/>
                </a:solidFill>
                <a:latin typeface="Calibri"/>
                <a:ea typeface="Calibri"/>
                <a:cs typeface="Calibri"/>
                <a:sym typeface="Calibri"/>
              </a:rPr>
              <a:t>5</a:t>
            </a:r>
            <a:endParaRPr/>
          </a:p>
        </p:txBody>
      </p:sp>
      <p:sp>
        <p:nvSpPr>
          <p:cNvPr id="106" name="Google Shape;106;p14"/>
          <p:cNvSpPr txBox="1"/>
          <p:nvPr/>
        </p:nvSpPr>
        <p:spPr>
          <a:xfrm>
            <a:off x="9575170" y="3988743"/>
            <a:ext cx="2251070"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a:solidFill>
                  <a:srgbClr val="000000"/>
                </a:solidFill>
                <a:latin typeface="Calibri"/>
                <a:ea typeface="Calibri"/>
                <a:cs typeface="Calibri"/>
                <a:sym typeface="Calibri"/>
              </a:rPr>
              <a:t>Subjective Question for Insights</a:t>
            </a:r>
            <a:endParaRPr/>
          </a:p>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5"/>
          <p:cNvPicPr preferRelativeResize="0"/>
          <p:nvPr/>
        </p:nvPicPr>
        <p:blipFill rotWithShape="1">
          <a:blip r:embed="rId3">
            <a:alphaModFix amt="30000"/>
          </a:blip>
          <a:srcRect/>
          <a:stretch/>
        </p:blipFill>
        <p:spPr>
          <a:xfrm>
            <a:off x="0" y="0"/>
            <a:ext cx="12191999" cy="7900600"/>
          </a:xfrm>
          <a:prstGeom prst="rect">
            <a:avLst/>
          </a:prstGeom>
          <a:noFill/>
          <a:ln>
            <a:noFill/>
          </a:ln>
        </p:spPr>
      </p:pic>
      <p:sp>
        <p:nvSpPr>
          <p:cNvPr id="112" name="Google Shape;112;p15"/>
          <p:cNvSpPr txBox="1">
            <a:spLocks noGrp="1"/>
          </p:cNvSpPr>
          <p:nvPr>
            <p:ph type="title"/>
          </p:nvPr>
        </p:nvSpPr>
        <p:spPr>
          <a:xfrm>
            <a:off x="838200" y="-18351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IN" sz="4400" b="1">
                <a:latin typeface="Arial Rounded"/>
                <a:ea typeface="Arial Rounded"/>
                <a:cs typeface="Arial Rounded"/>
                <a:sym typeface="Arial Rounded"/>
              </a:rPr>
              <a:t>Introduction</a:t>
            </a:r>
            <a:r>
              <a:rPr lang="en-IN" sz="4000" b="1">
                <a:latin typeface="Arial Rounded"/>
                <a:ea typeface="Arial Rounded"/>
                <a:cs typeface="Arial Rounded"/>
                <a:sym typeface="Arial Rounded"/>
              </a:rPr>
              <a:t> </a:t>
            </a:r>
            <a:endParaRPr/>
          </a:p>
        </p:txBody>
      </p:sp>
      <p:sp>
        <p:nvSpPr>
          <p:cNvPr id="113" name="Google Shape;113;p15"/>
          <p:cNvSpPr txBox="1"/>
          <p:nvPr/>
        </p:nvSpPr>
        <p:spPr>
          <a:xfrm>
            <a:off x="977165" y="1036508"/>
            <a:ext cx="4693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600" b="1">
              <a:solidFill>
                <a:schemeClr val="dk1"/>
              </a:solidFill>
              <a:latin typeface="Calibri"/>
              <a:ea typeface="Calibri"/>
              <a:cs typeface="Calibri"/>
              <a:sym typeface="Calibri"/>
            </a:endParaRPr>
          </a:p>
        </p:txBody>
      </p:sp>
      <p:pic>
        <p:nvPicPr>
          <p:cNvPr id="114" name="Google Shape;114;p15" descr="Instagram name brand, logos and icons | Figma"/>
          <p:cNvPicPr preferRelativeResize="0"/>
          <p:nvPr/>
        </p:nvPicPr>
        <p:blipFill rotWithShape="1">
          <a:blip r:embed="rId4">
            <a:alphaModFix/>
          </a:blip>
          <a:srcRect/>
          <a:stretch/>
        </p:blipFill>
        <p:spPr>
          <a:xfrm>
            <a:off x="2012402" y="1036500"/>
            <a:ext cx="8628152" cy="3217675"/>
          </a:xfrm>
          <a:prstGeom prst="rect">
            <a:avLst/>
          </a:prstGeom>
          <a:noFill/>
          <a:ln>
            <a:noFill/>
          </a:ln>
        </p:spPr>
      </p:pic>
      <p:sp>
        <p:nvSpPr>
          <p:cNvPr id="115" name="Google Shape;115;p15"/>
          <p:cNvSpPr txBox="1"/>
          <p:nvPr/>
        </p:nvSpPr>
        <p:spPr>
          <a:xfrm>
            <a:off x="2091675" y="4525400"/>
            <a:ext cx="8469600" cy="29844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Clr>
                <a:schemeClr val="dk1"/>
              </a:buClr>
              <a:buSzPts val="1100"/>
              <a:buFont typeface="Arial"/>
              <a:buNone/>
            </a:pPr>
            <a:r>
              <a:rPr lang="en-IN" sz="1800">
                <a:solidFill>
                  <a:srgbClr val="262626"/>
                </a:solidFill>
              </a:rPr>
              <a:t>instagram is a global leader in social technology, dedicated to connecting people and building communities.</a:t>
            </a:r>
            <a:endParaRPr sz="1800">
              <a:solidFill>
                <a:srgbClr val="262626"/>
              </a:solidFill>
            </a:endParaRPr>
          </a:p>
          <a:p>
            <a:pPr marL="0" lvl="0" indent="0" algn="just" rtl="0">
              <a:lnSpc>
                <a:spcPct val="115000"/>
              </a:lnSpc>
              <a:spcBef>
                <a:spcPts val="1000"/>
              </a:spcBef>
              <a:spcAft>
                <a:spcPts val="0"/>
              </a:spcAft>
              <a:buClr>
                <a:schemeClr val="dk1"/>
              </a:buClr>
              <a:buSzPts val="1100"/>
              <a:buFont typeface="Arial"/>
              <a:buNone/>
            </a:pPr>
            <a:r>
              <a:rPr lang="en-IN" sz="1800">
                <a:solidFill>
                  <a:srgbClr val="262626"/>
                </a:solidFill>
              </a:rPr>
              <a:t>Instagram has transformed from a simple social networking site into a diverse portfolio of applications and technologies that enhance communication and interaction worldwide.</a:t>
            </a:r>
            <a:endParaRPr sz="1800">
              <a:solidFill>
                <a:srgbClr val="262626"/>
              </a:solidFill>
            </a:endParaRPr>
          </a:p>
          <a:p>
            <a:pPr marL="0" lvl="0" indent="0" algn="just" rtl="0">
              <a:lnSpc>
                <a:spcPct val="115000"/>
              </a:lnSpc>
              <a:spcBef>
                <a:spcPts val="1000"/>
              </a:spcBef>
              <a:spcAft>
                <a:spcPts val="0"/>
              </a:spcAft>
              <a:buClr>
                <a:schemeClr val="dk1"/>
              </a:buClr>
              <a:buSzPts val="1100"/>
              <a:buFont typeface="Arial"/>
              <a:buNone/>
            </a:pPr>
            <a:r>
              <a:rPr lang="en-IN" sz="1800">
                <a:solidFill>
                  <a:srgbClr val="262626"/>
                </a:solidFill>
              </a:rPr>
              <a:t> Instagram’s mission is to give people the power to build community and bring the world closer together.</a:t>
            </a:r>
            <a:endParaRPr sz="1800">
              <a:solidFill>
                <a:srgbClr val="262626"/>
              </a:solidFill>
            </a:endParaRPr>
          </a:p>
          <a:p>
            <a:pPr marL="0" marR="0" lvl="0" indent="0" algn="l" rtl="0">
              <a:spcBef>
                <a:spcPts val="1000"/>
              </a:spcBef>
              <a:spcAft>
                <a:spcPts val="0"/>
              </a:spcAft>
              <a:buNone/>
            </a:pPr>
            <a:endParaRPr sz="1800">
              <a:solidFill>
                <a:schemeClr val="dk1"/>
              </a:solidFill>
              <a:latin typeface="Calibri"/>
              <a:ea typeface="Calibri"/>
              <a:cs typeface="Calibri"/>
              <a:sym typeface="Calibri"/>
            </a:endParaRPr>
          </a:p>
        </p:txBody>
      </p:sp>
      <p:sp>
        <p:nvSpPr>
          <p:cNvPr id="116" name="Google Shape;116;p15"/>
          <p:cNvSpPr txBox="1"/>
          <p:nvPr/>
        </p:nvSpPr>
        <p:spPr>
          <a:xfrm>
            <a:off x="6969760" y="1249680"/>
            <a:ext cx="4541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a:solidFill>
                <a:schemeClr val="dk1"/>
              </a:solidFill>
              <a:latin typeface="Calibri"/>
              <a:ea typeface="Calibri"/>
              <a:cs typeface="Calibri"/>
              <a:sym typeface="Calibri"/>
            </a:endParaRPr>
          </a:p>
        </p:txBody>
      </p:sp>
      <p:sp>
        <p:nvSpPr>
          <p:cNvPr id="117" name="Google Shape;117;p15"/>
          <p:cNvSpPr txBox="1"/>
          <p:nvPr/>
        </p:nvSpPr>
        <p:spPr>
          <a:xfrm>
            <a:off x="7193280" y="3596640"/>
            <a:ext cx="446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6"/>
          <p:cNvPicPr preferRelativeResize="0"/>
          <p:nvPr/>
        </p:nvPicPr>
        <p:blipFill>
          <a:blip r:embed="rId3">
            <a:alphaModFix amt="30000"/>
          </a:blip>
          <a:stretch>
            <a:fillRect/>
          </a:stretch>
        </p:blipFill>
        <p:spPr>
          <a:xfrm>
            <a:off x="0" y="0"/>
            <a:ext cx="12191999" cy="7900600"/>
          </a:xfrm>
          <a:prstGeom prst="rect">
            <a:avLst/>
          </a:prstGeom>
          <a:noFill/>
          <a:ln>
            <a:noFill/>
          </a:ln>
        </p:spPr>
      </p:pic>
      <p:pic>
        <p:nvPicPr>
          <p:cNvPr id="123" name="Google Shape;123;p16"/>
          <p:cNvPicPr preferRelativeResize="0"/>
          <p:nvPr/>
        </p:nvPicPr>
        <p:blipFill>
          <a:blip r:embed="rId4">
            <a:alphaModFix/>
          </a:blip>
          <a:stretch>
            <a:fillRect/>
          </a:stretch>
        </p:blipFill>
        <p:spPr>
          <a:xfrm>
            <a:off x="1065288" y="4320339"/>
            <a:ext cx="2209675" cy="2209675"/>
          </a:xfrm>
          <a:prstGeom prst="rect">
            <a:avLst/>
          </a:prstGeom>
          <a:noFill/>
          <a:ln>
            <a:noFill/>
          </a:ln>
        </p:spPr>
      </p:pic>
      <p:pic>
        <p:nvPicPr>
          <p:cNvPr id="124" name="Google Shape;124;p16"/>
          <p:cNvPicPr preferRelativeResize="0"/>
          <p:nvPr/>
        </p:nvPicPr>
        <p:blipFill>
          <a:blip r:embed="rId4">
            <a:alphaModFix/>
          </a:blip>
          <a:stretch>
            <a:fillRect/>
          </a:stretch>
        </p:blipFill>
        <p:spPr>
          <a:xfrm>
            <a:off x="316225" y="2174976"/>
            <a:ext cx="2209675" cy="2209675"/>
          </a:xfrm>
          <a:prstGeom prst="rect">
            <a:avLst/>
          </a:prstGeom>
          <a:noFill/>
          <a:ln>
            <a:noFill/>
          </a:ln>
        </p:spPr>
      </p:pic>
      <p:pic>
        <p:nvPicPr>
          <p:cNvPr id="125" name="Google Shape;125;p16"/>
          <p:cNvPicPr preferRelativeResize="0"/>
          <p:nvPr/>
        </p:nvPicPr>
        <p:blipFill>
          <a:blip r:embed="rId4">
            <a:alphaModFix/>
          </a:blip>
          <a:stretch>
            <a:fillRect/>
          </a:stretch>
        </p:blipFill>
        <p:spPr>
          <a:xfrm>
            <a:off x="3515388" y="4320326"/>
            <a:ext cx="2209675" cy="2209675"/>
          </a:xfrm>
          <a:prstGeom prst="rect">
            <a:avLst/>
          </a:prstGeom>
          <a:noFill/>
          <a:ln>
            <a:noFill/>
          </a:ln>
        </p:spPr>
      </p:pic>
      <p:pic>
        <p:nvPicPr>
          <p:cNvPr id="126" name="Google Shape;126;p16"/>
          <p:cNvPicPr preferRelativeResize="0"/>
          <p:nvPr/>
        </p:nvPicPr>
        <p:blipFill>
          <a:blip r:embed="rId4">
            <a:alphaModFix/>
          </a:blip>
          <a:stretch>
            <a:fillRect/>
          </a:stretch>
        </p:blipFill>
        <p:spPr>
          <a:xfrm>
            <a:off x="4394000" y="2174976"/>
            <a:ext cx="2209675" cy="2209675"/>
          </a:xfrm>
          <a:prstGeom prst="rect">
            <a:avLst/>
          </a:prstGeom>
          <a:noFill/>
          <a:ln>
            <a:noFill/>
          </a:ln>
        </p:spPr>
      </p:pic>
      <p:pic>
        <p:nvPicPr>
          <p:cNvPr id="127" name="Google Shape;127;p16"/>
          <p:cNvPicPr preferRelativeResize="0"/>
          <p:nvPr/>
        </p:nvPicPr>
        <p:blipFill>
          <a:blip r:embed="rId4">
            <a:alphaModFix/>
          </a:blip>
          <a:stretch>
            <a:fillRect/>
          </a:stretch>
        </p:blipFill>
        <p:spPr>
          <a:xfrm>
            <a:off x="2297700" y="672776"/>
            <a:ext cx="2209675" cy="2209675"/>
          </a:xfrm>
          <a:prstGeom prst="rect">
            <a:avLst/>
          </a:prstGeom>
          <a:noFill/>
          <a:ln>
            <a:noFill/>
          </a:ln>
        </p:spPr>
      </p:pic>
      <p:pic>
        <p:nvPicPr>
          <p:cNvPr id="128" name="Google Shape;128;p16"/>
          <p:cNvPicPr preferRelativeResize="0"/>
          <p:nvPr/>
        </p:nvPicPr>
        <p:blipFill>
          <a:blip r:embed="rId5">
            <a:alphaModFix/>
          </a:blip>
          <a:stretch>
            <a:fillRect/>
          </a:stretch>
        </p:blipFill>
        <p:spPr>
          <a:xfrm>
            <a:off x="7031400" y="2301698"/>
            <a:ext cx="4569216" cy="3448774"/>
          </a:xfrm>
          <a:prstGeom prst="rect">
            <a:avLst/>
          </a:prstGeom>
          <a:noFill/>
          <a:ln>
            <a:noFill/>
          </a:ln>
          <a:effectLst>
            <a:outerShdw blurRad="200025" dist="114300" dir="3600000" algn="bl" rotWithShape="0">
              <a:srgbClr val="000000">
                <a:alpha val="70000"/>
              </a:srgbClr>
            </a:outerShdw>
          </a:effectLst>
        </p:spPr>
      </p:pic>
      <p:sp>
        <p:nvSpPr>
          <p:cNvPr id="129" name="Google Shape;129;p16"/>
          <p:cNvSpPr txBox="1"/>
          <p:nvPr/>
        </p:nvSpPr>
        <p:spPr>
          <a:xfrm>
            <a:off x="7721600" y="798800"/>
            <a:ext cx="36297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4400">
                <a:solidFill>
                  <a:schemeClr val="dk1"/>
                </a:solidFill>
                <a:latin typeface="Arial Rounded"/>
                <a:ea typeface="Arial Rounded"/>
                <a:cs typeface="Arial Rounded"/>
                <a:sym typeface="Arial Rounded"/>
              </a:rPr>
              <a:t>Objectives </a:t>
            </a:r>
            <a:endParaRPr sz="4400">
              <a:solidFill>
                <a:schemeClr val="dk1"/>
              </a:solidFill>
              <a:latin typeface="Calibri"/>
              <a:ea typeface="Calibri"/>
              <a:cs typeface="Calibri"/>
              <a:sym typeface="Calibri"/>
            </a:endParaRPr>
          </a:p>
        </p:txBody>
      </p:sp>
      <p:sp>
        <p:nvSpPr>
          <p:cNvPr id="130" name="Google Shape;130;p16"/>
          <p:cNvSpPr txBox="1"/>
          <p:nvPr/>
        </p:nvSpPr>
        <p:spPr>
          <a:xfrm>
            <a:off x="2411788" y="1315913"/>
            <a:ext cx="1981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a:solidFill>
                  <a:schemeClr val="dk1"/>
                </a:solidFill>
                <a:latin typeface="Calibri"/>
                <a:ea typeface="Calibri"/>
                <a:cs typeface="Calibri"/>
                <a:sym typeface="Calibri"/>
              </a:rPr>
              <a:t>Brand Recognition</a:t>
            </a:r>
            <a:endParaRPr sz="2400" b="1">
              <a:solidFill>
                <a:schemeClr val="dk1"/>
              </a:solidFill>
              <a:latin typeface="Calibri"/>
              <a:ea typeface="Calibri"/>
              <a:cs typeface="Calibri"/>
              <a:sym typeface="Calibri"/>
            </a:endParaRPr>
          </a:p>
        </p:txBody>
      </p:sp>
      <p:sp>
        <p:nvSpPr>
          <p:cNvPr id="131" name="Google Shape;131;p16"/>
          <p:cNvSpPr txBox="1"/>
          <p:nvPr/>
        </p:nvSpPr>
        <p:spPr>
          <a:xfrm>
            <a:off x="4146449" y="2818113"/>
            <a:ext cx="2704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a:solidFill>
                  <a:schemeClr val="dk1"/>
                </a:solidFill>
                <a:latin typeface="Calibri"/>
                <a:ea typeface="Calibri"/>
                <a:cs typeface="Calibri"/>
                <a:sym typeface="Calibri"/>
              </a:rPr>
              <a:t>Content</a:t>
            </a:r>
            <a:endParaRPr>
              <a:solidFill>
                <a:schemeClr val="dk1"/>
              </a:solidFill>
            </a:endParaRPr>
          </a:p>
          <a:p>
            <a:pPr marL="0" lvl="0" indent="0" algn="ctr" rtl="0">
              <a:spcBef>
                <a:spcPts val="0"/>
              </a:spcBef>
              <a:spcAft>
                <a:spcPts val="0"/>
              </a:spcAft>
              <a:buNone/>
            </a:pPr>
            <a:r>
              <a:rPr lang="en-IN" sz="2400" b="1">
                <a:solidFill>
                  <a:schemeClr val="dk1"/>
                </a:solidFill>
                <a:latin typeface="Calibri"/>
                <a:ea typeface="Calibri"/>
                <a:cs typeface="Calibri"/>
                <a:sym typeface="Calibri"/>
              </a:rPr>
              <a:t>Strategies</a:t>
            </a:r>
            <a:endParaRPr sz="2400" b="1">
              <a:solidFill>
                <a:schemeClr val="dk1"/>
              </a:solidFill>
              <a:latin typeface="Calibri"/>
              <a:ea typeface="Calibri"/>
              <a:cs typeface="Calibri"/>
              <a:sym typeface="Calibri"/>
            </a:endParaRPr>
          </a:p>
        </p:txBody>
      </p:sp>
      <p:sp>
        <p:nvSpPr>
          <p:cNvPr id="132" name="Google Shape;132;p16"/>
          <p:cNvSpPr txBox="1"/>
          <p:nvPr/>
        </p:nvSpPr>
        <p:spPr>
          <a:xfrm>
            <a:off x="3728175" y="4827063"/>
            <a:ext cx="1784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a:solidFill>
                  <a:schemeClr val="dk1"/>
                </a:solidFill>
                <a:latin typeface="Calibri"/>
                <a:ea typeface="Calibri"/>
                <a:cs typeface="Calibri"/>
                <a:sym typeface="Calibri"/>
              </a:rPr>
              <a:t>Ad Campaigns</a:t>
            </a:r>
            <a:endParaRPr/>
          </a:p>
        </p:txBody>
      </p:sp>
      <p:sp>
        <p:nvSpPr>
          <p:cNvPr id="133" name="Google Shape;133;p16"/>
          <p:cNvSpPr txBox="1"/>
          <p:nvPr/>
        </p:nvSpPr>
        <p:spPr>
          <a:xfrm>
            <a:off x="1278075" y="4827063"/>
            <a:ext cx="1784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a:solidFill>
                  <a:schemeClr val="dk1"/>
                </a:solidFill>
                <a:latin typeface="Calibri"/>
                <a:ea typeface="Calibri"/>
                <a:cs typeface="Calibri"/>
                <a:sym typeface="Calibri"/>
              </a:rPr>
              <a:t>User Engagement</a:t>
            </a:r>
            <a:endParaRPr>
              <a:solidFill>
                <a:schemeClr val="dk1"/>
              </a:solidFill>
            </a:endParaRPr>
          </a:p>
        </p:txBody>
      </p:sp>
      <p:sp>
        <p:nvSpPr>
          <p:cNvPr id="134" name="Google Shape;134;p16"/>
          <p:cNvSpPr txBox="1"/>
          <p:nvPr/>
        </p:nvSpPr>
        <p:spPr>
          <a:xfrm>
            <a:off x="-78937" y="2710775"/>
            <a:ext cx="3000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a:solidFill>
                  <a:schemeClr val="dk1"/>
                </a:solidFill>
                <a:latin typeface="Calibri"/>
                <a:ea typeface="Calibri"/>
                <a:cs typeface="Calibri"/>
                <a:sym typeface="Calibri"/>
              </a:rPr>
              <a:t>Marketing</a:t>
            </a:r>
            <a:endParaRPr>
              <a:solidFill>
                <a:schemeClr val="dk1"/>
              </a:solidFill>
            </a:endParaRPr>
          </a:p>
          <a:p>
            <a:pPr marL="0" lvl="0" indent="0" algn="ctr" rtl="0">
              <a:spcBef>
                <a:spcPts val="0"/>
              </a:spcBef>
              <a:spcAft>
                <a:spcPts val="0"/>
              </a:spcAft>
              <a:buNone/>
            </a:pPr>
            <a:r>
              <a:rPr lang="en-IN" sz="2400" b="1">
                <a:solidFill>
                  <a:schemeClr val="dk1"/>
                </a:solidFill>
                <a:latin typeface="Calibri"/>
                <a:ea typeface="Calibri"/>
                <a:cs typeface="Calibri"/>
                <a:sym typeface="Calibri"/>
              </a:rPr>
              <a:t>Strategies</a:t>
            </a:r>
            <a:endParaRPr sz="24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7"/>
          <p:cNvPicPr preferRelativeResize="0"/>
          <p:nvPr/>
        </p:nvPicPr>
        <p:blipFill rotWithShape="1">
          <a:blip r:embed="rId3">
            <a:alphaModFix amt="30000"/>
          </a:blip>
          <a:srcRect/>
          <a:stretch/>
        </p:blipFill>
        <p:spPr>
          <a:xfrm>
            <a:off x="0" y="0"/>
            <a:ext cx="12191999" cy="7900600"/>
          </a:xfrm>
          <a:prstGeom prst="rect">
            <a:avLst/>
          </a:prstGeom>
          <a:noFill/>
          <a:ln>
            <a:noFill/>
          </a:ln>
        </p:spPr>
      </p:pic>
      <p:sp>
        <p:nvSpPr>
          <p:cNvPr id="140" name="Google Shape;1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IN" b="1">
                <a:latin typeface="Arial Rounded"/>
                <a:ea typeface="Arial Rounded"/>
                <a:cs typeface="Arial Rounded"/>
                <a:sym typeface="Arial Rounded"/>
              </a:rPr>
              <a:t>Data overview:</a:t>
            </a:r>
            <a:endParaRPr/>
          </a:p>
        </p:txBody>
      </p:sp>
      <p:pic>
        <p:nvPicPr>
          <p:cNvPr id="141" name="Google Shape;141;p17" descr="Instagram logo png, Instagram icon transparent 18930625 PNG"/>
          <p:cNvPicPr preferRelativeResize="0"/>
          <p:nvPr/>
        </p:nvPicPr>
        <p:blipFill rotWithShape="1">
          <a:blip r:embed="rId4">
            <a:alphaModFix/>
          </a:blip>
          <a:srcRect/>
          <a:stretch/>
        </p:blipFill>
        <p:spPr>
          <a:xfrm rot="5400000">
            <a:off x="7332135" y="2159000"/>
            <a:ext cx="6773333" cy="2540000"/>
          </a:xfrm>
          <a:prstGeom prst="rect">
            <a:avLst/>
          </a:prstGeom>
          <a:noFill/>
          <a:ln>
            <a:noFill/>
          </a:ln>
        </p:spPr>
      </p:pic>
      <p:pic>
        <p:nvPicPr>
          <p:cNvPr id="142" name="Google Shape;142;p17" descr="Instagram 3D Icon designs, themes, templates and downloadable graphic  elements on Dribbble"/>
          <p:cNvPicPr preferRelativeResize="0"/>
          <p:nvPr/>
        </p:nvPicPr>
        <p:blipFill rotWithShape="1">
          <a:blip r:embed="rId5">
            <a:alphaModFix/>
          </a:blip>
          <a:srcRect/>
          <a:stretch/>
        </p:blipFill>
        <p:spPr>
          <a:xfrm>
            <a:off x="6587700" y="42325"/>
            <a:ext cx="5604300" cy="7194100"/>
          </a:xfrm>
          <a:prstGeom prst="rect">
            <a:avLst/>
          </a:prstGeom>
          <a:noFill/>
          <a:ln>
            <a:noFill/>
          </a:ln>
        </p:spPr>
      </p:pic>
      <p:sp>
        <p:nvSpPr>
          <p:cNvPr id="143" name="Google Shape;143;p17"/>
          <p:cNvSpPr txBox="1"/>
          <p:nvPr/>
        </p:nvSpPr>
        <p:spPr>
          <a:xfrm>
            <a:off x="838205" y="2690338"/>
            <a:ext cx="5943600" cy="1708500"/>
          </a:xfrm>
          <a:prstGeom prst="rect">
            <a:avLst/>
          </a:prstGeom>
          <a:noFill/>
          <a:ln>
            <a:noFill/>
          </a:ln>
        </p:spPr>
        <p:txBody>
          <a:bodyPr spcFirstLastPara="1" wrap="square" lIns="91425" tIns="45700" rIns="91425" bIns="45700" anchor="t" anchorCtr="0">
            <a:spAutoFit/>
          </a:bodyPr>
          <a:lstStyle/>
          <a:p>
            <a:pPr marL="285750" marR="0" lvl="0" indent="-304800" algn="l" rtl="0">
              <a:spcBef>
                <a:spcPts val="0"/>
              </a:spcBef>
              <a:spcAft>
                <a:spcPts val="0"/>
              </a:spcAft>
              <a:buClr>
                <a:schemeClr val="dk1"/>
              </a:buClr>
              <a:buSzPts val="2100"/>
              <a:buFont typeface="Arial"/>
              <a:buChar char="•"/>
            </a:pPr>
            <a:r>
              <a:rPr lang="en-IN" sz="2100">
                <a:solidFill>
                  <a:schemeClr val="dk1"/>
                </a:solidFill>
                <a:latin typeface="Calibri"/>
                <a:ea typeface="Calibri"/>
                <a:cs typeface="Calibri"/>
                <a:sym typeface="Calibri"/>
              </a:rPr>
              <a:t>Total Number of users: 100 users </a:t>
            </a:r>
            <a:endParaRPr sz="1700"/>
          </a:p>
          <a:p>
            <a:pPr marL="285750" marR="0" lvl="0" indent="-304800" algn="l" rtl="0">
              <a:spcBef>
                <a:spcPts val="0"/>
              </a:spcBef>
              <a:spcAft>
                <a:spcPts val="0"/>
              </a:spcAft>
              <a:buClr>
                <a:schemeClr val="dk1"/>
              </a:buClr>
              <a:buSzPts val="2100"/>
              <a:buFont typeface="Arial"/>
              <a:buChar char="•"/>
            </a:pPr>
            <a:r>
              <a:rPr lang="en-IN" sz="2100">
                <a:solidFill>
                  <a:schemeClr val="dk1"/>
                </a:solidFill>
                <a:latin typeface="Calibri"/>
                <a:ea typeface="Calibri"/>
                <a:cs typeface="Calibri"/>
                <a:sym typeface="Calibri"/>
              </a:rPr>
              <a:t>Total number of posts: 257 posts</a:t>
            </a:r>
            <a:endParaRPr sz="1700"/>
          </a:p>
          <a:p>
            <a:pPr marL="285750" marR="0" lvl="0" indent="-304800" algn="l" rtl="0">
              <a:spcBef>
                <a:spcPts val="0"/>
              </a:spcBef>
              <a:spcAft>
                <a:spcPts val="0"/>
              </a:spcAft>
              <a:buClr>
                <a:schemeClr val="dk1"/>
              </a:buClr>
              <a:buSzPts val="2100"/>
              <a:buFont typeface="Arial"/>
              <a:buChar char="•"/>
            </a:pPr>
            <a:r>
              <a:rPr lang="en-IN" sz="2100">
                <a:solidFill>
                  <a:schemeClr val="dk1"/>
                </a:solidFill>
                <a:latin typeface="Calibri"/>
                <a:ea typeface="Calibri"/>
                <a:cs typeface="Calibri"/>
                <a:sym typeface="Calibri"/>
              </a:rPr>
              <a:t>Total number of likes: 8782 likes </a:t>
            </a:r>
            <a:endParaRPr sz="1700"/>
          </a:p>
          <a:p>
            <a:pPr marL="285750" marR="0" lvl="0" indent="-304800" algn="l" rtl="0">
              <a:spcBef>
                <a:spcPts val="0"/>
              </a:spcBef>
              <a:spcAft>
                <a:spcPts val="0"/>
              </a:spcAft>
              <a:buClr>
                <a:schemeClr val="dk1"/>
              </a:buClr>
              <a:buSzPts val="2100"/>
              <a:buFont typeface="Arial"/>
              <a:buChar char="•"/>
            </a:pPr>
            <a:r>
              <a:rPr lang="en-IN" sz="2100">
                <a:solidFill>
                  <a:schemeClr val="dk1"/>
                </a:solidFill>
                <a:latin typeface="Calibri"/>
                <a:ea typeface="Calibri"/>
                <a:cs typeface="Calibri"/>
                <a:sym typeface="Calibri"/>
              </a:rPr>
              <a:t>Total number of comments: 7488 comments</a:t>
            </a:r>
            <a:endParaRPr sz="1700"/>
          </a:p>
          <a:p>
            <a:pPr marL="285750" marR="0" lvl="0" indent="-304800" algn="l" rtl="0">
              <a:spcBef>
                <a:spcPts val="0"/>
              </a:spcBef>
              <a:spcAft>
                <a:spcPts val="0"/>
              </a:spcAft>
              <a:buClr>
                <a:schemeClr val="dk1"/>
              </a:buClr>
              <a:buSzPts val="2100"/>
              <a:buFont typeface="Arial"/>
              <a:buChar char="•"/>
            </a:pPr>
            <a:r>
              <a:rPr lang="en-IN" sz="2100">
                <a:solidFill>
                  <a:schemeClr val="dk1"/>
                </a:solidFill>
                <a:latin typeface="Calibri"/>
                <a:ea typeface="Calibri"/>
                <a:cs typeface="Calibri"/>
                <a:sym typeface="Calibri"/>
              </a:rPr>
              <a:t>Total number of tags: 21 tags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8"/>
          <p:cNvPicPr preferRelativeResize="0"/>
          <p:nvPr/>
        </p:nvPicPr>
        <p:blipFill>
          <a:blip r:embed="rId3">
            <a:alphaModFix amt="30000"/>
          </a:blip>
          <a:stretch>
            <a:fillRect/>
          </a:stretch>
        </p:blipFill>
        <p:spPr>
          <a:xfrm>
            <a:off x="0" y="0"/>
            <a:ext cx="12191999" cy="6858000"/>
          </a:xfrm>
          <a:prstGeom prst="rect">
            <a:avLst/>
          </a:prstGeom>
          <a:noFill/>
          <a:ln>
            <a:noFill/>
          </a:ln>
        </p:spPr>
      </p:pic>
      <p:sp>
        <p:nvSpPr>
          <p:cNvPr id="149" name="Google Shape;149;p18"/>
          <p:cNvSpPr txBox="1">
            <a:spLocks noGrp="1"/>
          </p:cNvSpPr>
          <p:nvPr>
            <p:ph type="title"/>
          </p:nvPr>
        </p:nvSpPr>
        <p:spPr>
          <a:xfrm>
            <a:off x="151892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IN" b="1">
                <a:latin typeface="Arial Rounded"/>
                <a:ea typeface="Arial Rounded"/>
                <a:cs typeface="Arial Rounded"/>
                <a:sym typeface="Arial Rounded"/>
              </a:rPr>
              <a:t>Analytical Approach And Tools</a:t>
            </a:r>
            <a:endParaRPr b="1"/>
          </a:p>
        </p:txBody>
      </p:sp>
      <p:sp>
        <p:nvSpPr>
          <p:cNvPr id="150" name="Google Shape;150;p18"/>
          <p:cNvSpPr/>
          <p:nvPr/>
        </p:nvSpPr>
        <p:spPr>
          <a:xfrm>
            <a:off x="157480" y="1188720"/>
            <a:ext cx="6771640" cy="5161279"/>
          </a:xfrm>
          <a:prstGeom prst="roundRect">
            <a:avLst>
              <a:gd name="adj" fmla="val 16667"/>
            </a:avLst>
          </a:prstGeom>
          <a:solidFill>
            <a:srgbClr val="26262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1" name="Google Shape;151;p18"/>
          <p:cNvPicPr preferRelativeResize="0"/>
          <p:nvPr/>
        </p:nvPicPr>
        <p:blipFill rotWithShape="1">
          <a:blip r:embed="rId4">
            <a:alphaModFix/>
          </a:blip>
          <a:srcRect/>
          <a:stretch/>
        </p:blipFill>
        <p:spPr>
          <a:xfrm>
            <a:off x="625434" y="1548613"/>
            <a:ext cx="2147239" cy="2289168"/>
          </a:xfrm>
          <a:prstGeom prst="rect">
            <a:avLst/>
          </a:prstGeom>
          <a:noFill/>
          <a:ln>
            <a:noFill/>
          </a:ln>
        </p:spPr>
      </p:pic>
      <p:pic>
        <p:nvPicPr>
          <p:cNvPr id="152" name="Google Shape;152;p18" descr="Statistical Analysis | How Statistical Analysis is Performed with advantage?"/>
          <p:cNvPicPr preferRelativeResize="0"/>
          <p:nvPr/>
        </p:nvPicPr>
        <p:blipFill rotWithShape="1">
          <a:blip r:embed="rId5">
            <a:alphaModFix/>
          </a:blip>
          <a:srcRect/>
          <a:stretch/>
        </p:blipFill>
        <p:spPr>
          <a:xfrm>
            <a:off x="412079" y="3992244"/>
            <a:ext cx="3706812" cy="2068514"/>
          </a:xfrm>
          <a:prstGeom prst="rect">
            <a:avLst/>
          </a:prstGeom>
          <a:noFill/>
          <a:ln>
            <a:noFill/>
          </a:ln>
        </p:spPr>
      </p:pic>
      <p:pic>
        <p:nvPicPr>
          <p:cNvPr id="153" name="Google Shape;153;p18" descr="Graph Background PNG - PNG All | PNG All"/>
          <p:cNvPicPr preferRelativeResize="0"/>
          <p:nvPr/>
        </p:nvPicPr>
        <p:blipFill rotWithShape="1">
          <a:blip r:embed="rId6">
            <a:alphaModFix/>
          </a:blip>
          <a:srcRect/>
          <a:stretch/>
        </p:blipFill>
        <p:spPr>
          <a:xfrm>
            <a:off x="4467862" y="3992244"/>
            <a:ext cx="2006599" cy="1915562"/>
          </a:xfrm>
          <a:prstGeom prst="rect">
            <a:avLst/>
          </a:prstGeom>
          <a:noFill/>
          <a:ln>
            <a:noFill/>
          </a:ln>
        </p:spPr>
      </p:pic>
      <p:pic>
        <p:nvPicPr>
          <p:cNvPr id="154" name="Google Shape;154;p18" descr="Window functions in SQL"/>
          <p:cNvPicPr preferRelativeResize="0"/>
          <p:nvPr/>
        </p:nvPicPr>
        <p:blipFill rotWithShape="1">
          <a:blip r:embed="rId7">
            <a:alphaModFix/>
          </a:blip>
          <a:srcRect/>
          <a:stretch/>
        </p:blipFill>
        <p:spPr>
          <a:xfrm>
            <a:off x="3012431" y="1658461"/>
            <a:ext cx="3676930" cy="2068273"/>
          </a:xfrm>
          <a:prstGeom prst="rect">
            <a:avLst/>
          </a:prstGeom>
          <a:noFill/>
          <a:ln>
            <a:noFill/>
          </a:ln>
        </p:spPr>
      </p:pic>
      <p:sp>
        <p:nvSpPr>
          <p:cNvPr id="155" name="Google Shape;155;p18"/>
          <p:cNvSpPr txBox="1"/>
          <p:nvPr/>
        </p:nvSpPr>
        <p:spPr>
          <a:xfrm>
            <a:off x="7329225" y="2081412"/>
            <a:ext cx="4622700" cy="3375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Data cleaning</a:t>
            </a:r>
            <a:r>
              <a:rPr lang="en-IN" sz="1800">
                <a:solidFill>
                  <a:schemeClr val="dk1"/>
                </a:solidFill>
                <a:latin typeface="Calibri"/>
                <a:ea typeface="Calibri"/>
                <a:cs typeface="Calibri"/>
                <a:sym typeface="Calibri"/>
              </a:rPr>
              <a:t>: Using  sql function to remove duplicates  and remove null values to ensure data accuracy.</a:t>
            </a:r>
            <a:endParaRPr/>
          </a:p>
          <a:p>
            <a:pPr marL="285750" marR="0" lvl="0" indent="-285750" algn="l" rtl="0">
              <a:spcBef>
                <a:spcPts val="100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Descriptive analysis</a:t>
            </a:r>
            <a:r>
              <a:rPr lang="en-IN" sz="1800">
                <a:solidFill>
                  <a:schemeClr val="dk1"/>
                </a:solidFill>
                <a:latin typeface="Calibri"/>
                <a:ea typeface="Calibri"/>
                <a:cs typeface="Calibri"/>
                <a:sym typeface="Calibri"/>
              </a:rPr>
              <a:t>: Using joins,subquery, window functions</a:t>
            </a:r>
            <a:endParaRPr/>
          </a:p>
          <a:p>
            <a:pPr marL="285750" marR="0" lvl="0" indent="-285750" algn="l" rtl="0">
              <a:spcBef>
                <a:spcPts val="100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Statistical analysis</a:t>
            </a:r>
            <a:r>
              <a:rPr lang="en-IN" sz="1800">
                <a:solidFill>
                  <a:schemeClr val="dk1"/>
                </a:solidFill>
                <a:latin typeface="Calibri"/>
                <a:ea typeface="Calibri"/>
                <a:cs typeface="Calibri"/>
                <a:sym typeface="Calibri"/>
              </a:rPr>
              <a:t>: conducted analysis using COUNT, AVERAGE , etc. </a:t>
            </a:r>
            <a:endParaRPr/>
          </a:p>
          <a:p>
            <a:pPr marL="285750" marR="0" lvl="0" indent="-285750" algn="l" rtl="0">
              <a:spcBef>
                <a:spcPts val="100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Visualization</a:t>
            </a:r>
            <a:r>
              <a:rPr lang="en-IN" sz="1800">
                <a:solidFill>
                  <a:schemeClr val="dk1"/>
                </a:solidFill>
                <a:latin typeface="Calibri"/>
                <a:ea typeface="Calibri"/>
                <a:cs typeface="Calibri"/>
                <a:sym typeface="Calibri"/>
              </a:rPr>
              <a:t>: created dynamic charts for better understanding</a:t>
            </a:r>
            <a:endParaRPr sz="1800">
              <a:solidFill>
                <a:schemeClr val="dk1"/>
              </a:solidFill>
              <a:latin typeface="Calibri"/>
              <a:ea typeface="Calibri"/>
              <a:cs typeface="Calibri"/>
              <a:sym typeface="Calibri"/>
            </a:endParaRPr>
          </a:p>
          <a:p>
            <a:pPr marL="285750" marR="0" lvl="0" indent="-171450" algn="l" rtl="0">
              <a:spcBef>
                <a:spcPts val="100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t>Problem Statement</a:t>
            </a:r>
            <a:endParaRPr/>
          </a:p>
        </p:txBody>
      </p:sp>
      <p:pic>
        <p:nvPicPr>
          <p:cNvPr id="161" name="Google Shape;161;p19"/>
          <p:cNvPicPr preferRelativeResize="0"/>
          <p:nvPr/>
        </p:nvPicPr>
        <p:blipFill rotWithShape="1">
          <a:blip r:embed="rId3">
            <a:alphaModFix amt="30000"/>
          </a:blip>
          <a:srcRect/>
          <a:stretch/>
        </p:blipFill>
        <p:spPr>
          <a:xfrm>
            <a:off x="0" y="0"/>
            <a:ext cx="12192000" cy="6858000"/>
          </a:xfrm>
          <a:prstGeom prst="rect">
            <a:avLst/>
          </a:prstGeom>
          <a:noFill/>
          <a:ln>
            <a:noFill/>
          </a:ln>
        </p:spPr>
      </p:pic>
      <p:sp>
        <p:nvSpPr>
          <p:cNvPr id="162" name="Google Shape;162;p19"/>
          <p:cNvSpPr txBox="1"/>
          <p:nvPr/>
        </p:nvSpPr>
        <p:spPr>
          <a:xfrm>
            <a:off x="995671" y="2052324"/>
            <a:ext cx="5939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163" name="Google Shape;163;p19"/>
          <p:cNvPicPr preferRelativeResize="0"/>
          <p:nvPr/>
        </p:nvPicPr>
        <p:blipFill>
          <a:blip r:embed="rId4">
            <a:alphaModFix/>
          </a:blip>
          <a:stretch>
            <a:fillRect/>
          </a:stretch>
        </p:blipFill>
        <p:spPr>
          <a:xfrm>
            <a:off x="838200" y="1044235"/>
            <a:ext cx="10515599" cy="3791276"/>
          </a:xfrm>
          <a:prstGeom prst="rect">
            <a:avLst/>
          </a:prstGeom>
          <a:noFill/>
          <a:ln>
            <a:noFill/>
          </a:ln>
        </p:spPr>
      </p:pic>
      <p:sp>
        <p:nvSpPr>
          <p:cNvPr id="164" name="Google Shape;164;p19"/>
          <p:cNvSpPr txBox="1"/>
          <p:nvPr/>
        </p:nvSpPr>
        <p:spPr>
          <a:xfrm>
            <a:off x="973050" y="5045675"/>
            <a:ext cx="10245900" cy="15423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0"/>
              </a:spcBef>
              <a:spcAft>
                <a:spcPts val="800"/>
              </a:spcAft>
              <a:buNone/>
            </a:pPr>
            <a:r>
              <a:rPr lang="en-IN" sz="1800" dirty="0">
                <a:solidFill>
                  <a:srgbClr val="262626"/>
                </a:solidFill>
              </a:rPr>
              <a:t>You are hired as a data analyst at Meta and asked to collaborate with Marketing team. Marketing teams wants to leverage Instagram's user data to develop targeted marketing strategies that will increase user engagement, retention, and acquisition. Provide insights and recommendations to address the following objectives</a:t>
            </a:r>
            <a:endParaRPr sz="1800" dirty="0">
              <a:solidFill>
                <a:srgbClr val="26262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0"/>
          <p:cNvPicPr preferRelativeResize="0"/>
          <p:nvPr/>
        </p:nvPicPr>
        <p:blipFill rotWithShape="1">
          <a:blip r:embed="rId3">
            <a:alphaModFix amt="30000"/>
          </a:blip>
          <a:srcRect/>
          <a:stretch/>
        </p:blipFill>
        <p:spPr>
          <a:xfrm>
            <a:off x="0" y="0"/>
            <a:ext cx="12191999" cy="6858000"/>
          </a:xfrm>
          <a:prstGeom prst="rect">
            <a:avLst/>
          </a:prstGeom>
          <a:noFill/>
          <a:ln>
            <a:noFill/>
          </a:ln>
        </p:spPr>
      </p:pic>
      <p:sp>
        <p:nvSpPr>
          <p:cNvPr id="170" name="Google Shape;170;p20"/>
          <p:cNvSpPr txBox="1">
            <a:spLocks noGrp="1"/>
          </p:cNvSpPr>
          <p:nvPr>
            <p:ph type="title"/>
          </p:nvPr>
        </p:nvSpPr>
        <p:spPr>
          <a:xfrm>
            <a:off x="0" y="0"/>
            <a:ext cx="3492600" cy="1269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Rounded"/>
              <a:buNone/>
            </a:pPr>
            <a:r>
              <a:rPr lang="en-IN" b="1">
                <a:latin typeface="Arial Rounded"/>
                <a:ea typeface="Arial Rounded"/>
                <a:cs typeface="Arial Rounded"/>
                <a:sym typeface="Arial Rounded"/>
              </a:rPr>
              <a:t>    Analysis</a:t>
            </a:r>
            <a:br>
              <a:rPr lang="en-IN" sz="4400" b="1">
                <a:latin typeface="Arial Rounded"/>
                <a:ea typeface="Arial Rounded"/>
                <a:cs typeface="Arial Rounded"/>
                <a:sym typeface="Arial Rounded"/>
              </a:rPr>
            </a:br>
            <a:endParaRPr/>
          </a:p>
        </p:txBody>
      </p:sp>
      <p:sp>
        <p:nvSpPr>
          <p:cNvPr id="171" name="Google Shape;171;p20"/>
          <p:cNvSpPr txBox="1"/>
          <p:nvPr/>
        </p:nvSpPr>
        <p:spPr>
          <a:xfrm>
            <a:off x="838200" y="5569545"/>
            <a:ext cx="3891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20"/>
          <p:cNvSpPr txBox="1"/>
          <p:nvPr/>
        </p:nvSpPr>
        <p:spPr>
          <a:xfrm>
            <a:off x="6827520" y="5689600"/>
            <a:ext cx="3962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3" name="Google Shape;173;p20"/>
          <p:cNvPicPr preferRelativeResize="0"/>
          <p:nvPr/>
        </p:nvPicPr>
        <p:blipFill>
          <a:blip r:embed="rId4">
            <a:alphaModFix/>
          </a:blip>
          <a:stretch>
            <a:fillRect/>
          </a:stretch>
        </p:blipFill>
        <p:spPr>
          <a:xfrm>
            <a:off x="2310250" y="2742050"/>
            <a:ext cx="8798351" cy="3672001"/>
          </a:xfrm>
          <a:prstGeom prst="rect">
            <a:avLst/>
          </a:prstGeom>
          <a:noFill/>
          <a:ln>
            <a:noFill/>
          </a:ln>
        </p:spPr>
      </p:pic>
      <p:sp>
        <p:nvSpPr>
          <p:cNvPr id="174" name="Google Shape;174;p20"/>
          <p:cNvSpPr txBox="1"/>
          <p:nvPr/>
        </p:nvSpPr>
        <p:spPr>
          <a:xfrm>
            <a:off x="562850" y="833450"/>
            <a:ext cx="11415600" cy="1908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IN" sz="2000">
                <a:solidFill>
                  <a:schemeClr val="dk1"/>
                </a:solidFill>
              </a:rPr>
              <a:t>It is observed that the users with highest likes and comments are having zero posts as per the query.</a:t>
            </a:r>
            <a:endParaRPr sz="2000">
              <a:solidFill>
                <a:schemeClr val="dk1"/>
              </a:solidFill>
            </a:endParaRPr>
          </a:p>
          <a:p>
            <a:pPr marL="0" lvl="0" indent="0" algn="just" rtl="0">
              <a:lnSpc>
                <a:spcPct val="115000"/>
              </a:lnSpc>
              <a:spcBef>
                <a:spcPts val="0"/>
              </a:spcBef>
              <a:spcAft>
                <a:spcPts val="0"/>
              </a:spcAft>
              <a:buNone/>
            </a:pPr>
            <a:r>
              <a:rPr lang="en-IN" sz="2000">
                <a:solidFill>
                  <a:schemeClr val="dk1"/>
                </a:solidFill>
              </a:rPr>
              <a:t> And the users with highest no of posts are having zero likes and comments as per the query</a:t>
            </a:r>
            <a:endParaRPr sz="2000">
              <a:solidFill>
                <a:schemeClr val="dk1"/>
              </a:solidFill>
            </a:endParaRPr>
          </a:p>
          <a:p>
            <a:pPr marL="0" lvl="0" indent="0" algn="just" rtl="0">
              <a:lnSpc>
                <a:spcPct val="115000"/>
              </a:lnSpc>
              <a:spcBef>
                <a:spcPts val="0"/>
              </a:spcBef>
              <a:spcAft>
                <a:spcPts val="0"/>
              </a:spcAft>
              <a:buNone/>
            </a:pPr>
            <a:r>
              <a:rPr lang="en-IN" sz="2000">
                <a:solidFill>
                  <a:schemeClr val="dk1"/>
                </a:solidFill>
              </a:rPr>
              <a:t>In the below graph we can find the users with moderate number of likes, moderate number of comments and moderate no of posts.</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1"/>
          <p:cNvPicPr preferRelativeResize="0"/>
          <p:nvPr/>
        </p:nvPicPr>
        <p:blipFill rotWithShape="1">
          <a:blip r:embed="rId3">
            <a:alphaModFix amt="30000"/>
          </a:blip>
          <a:srcRect/>
          <a:stretch/>
        </p:blipFill>
        <p:spPr>
          <a:xfrm>
            <a:off x="0" y="0"/>
            <a:ext cx="12191999" cy="6858000"/>
          </a:xfrm>
          <a:prstGeom prst="rect">
            <a:avLst/>
          </a:prstGeom>
          <a:noFill/>
          <a:ln>
            <a:noFill/>
          </a:ln>
        </p:spPr>
      </p:pic>
      <p:sp>
        <p:nvSpPr>
          <p:cNvPr id="180" name="Google Shape;18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t>
            </a:r>
            <a:endParaRPr/>
          </a:p>
        </p:txBody>
      </p:sp>
      <p:sp>
        <p:nvSpPr>
          <p:cNvPr id="181" name="Google Shape;181;p21"/>
          <p:cNvSpPr txBox="1"/>
          <p:nvPr/>
        </p:nvSpPr>
        <p:spPr>
          <a:xfrm>
            <a:off x="751840" y="5445760"/>
            <a:ext cx="5344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2" name="Google Shape;182;p21"/>
          <p:cNvPicPr preferRelativeResize="0"/>
          <p:nvPr/>
        </p:nvPicPr>
        <p:blipFill>
          <a:blip r:embed="rId4">
            <a:alphaModFix/>
          </a:blip>
          <a:stretch>
            <a:fillRect/>
          </a:stretch>
        </p:blipFill>
        <p:spPr>
          <a:xfrm>
            <a:off x="6248450" y="0"/>
            <a:ext cx="5943550" cy="6705599"/>
          </a:xfrm>
          <a:prstGeom prst="rect">
            <a:avLst/>
          </a:prstGeom>
          <a:noFill/>
          <a:ln>
            <a:noFill/>
          </a:ln>
        </p:spPr>
      </p:pic>
      <p:sp>
        <p:nvSpPr>
          <p:cNvPr id="183" name="Google Shape;183;p21"/>
          <p:cNvSpPr txBox="1"/>
          <p:nvPr/>
        </p:nvSpPr>
        <p:spPr>
          <a:xfrm>
            <a:off x="454600" y="948450"/>
            <a:ext cx="5137800" cy="4808700"/>
          </a:xfrm>
          <a:prstGeom prst="rect">
            <a:avLst/>
          </a:prstGeom>
          <a:noFill/>
          <a:ln>
            <a:noFill/>
          </a:ln>
        </p:spPr>
        <p:txBody>
          <a:bodyPr spcFirstLastPara="1" wrap="square" lIns="91425" tIns="91425" rIns="91425" bIns="91425" anchor="t" anchorCtr="0">
            <a:spAutoFit/>
          </a:bodyPr>
          <a:lstStyle/>
          <a:p>
            <a:pPr marL="457200" lvl="0" indent="-342900" algn="l" rtl="0">
              <a:lnSpc>
                <a:spcPct val="130000"/>
              </a:lnSpc>
              <a:spcBef>
                <a:spcPts val="0"/>
              </a:spcBef>
              <a:spcAft>
                <a:spcPts val="0"/>
              </a:spcAft>
              <a:buClr>
                <a:srgbClr val="262626"/>
              </a:buClr>
              <a:buSzPts val="1800"/>
              <a:buChar char="●"/>
            </a:pPr>
            <a:r>
              <a:rPr lang="en-IN" sz="1800">
                <a:solidFill>
                  <a:srgbClr val="262626"/>
                </a:solidFill>
              </a:rPr>
              <a:t>These are the top users with high engagment rate</a:t>
            </a:r>
            <a:endParaRPr sz="1800">
              <a:solidFill>
                <a:srgbClr val="262626"/>
              </a:solidFill>
            </a:endParaRPr>
          </a:p>
          <a:p>
            <a:pPr marL="457200" lvl="0" indent="-342900" algn="l" rtl="0">
              <a:lnSpc>
                <a:spcPct val="130000"/>
              </a:lnSpc>
              <a:spcBef>
                <a:spcPts val="0"/>
              </a:spcBef>
              <a:spcAft>
                <a:spcPts val="0"/>
              </a:spcAft>
              <a:buClr>
                <a:srgbClr val="262626"/>
              </a:buClr>
              <a:buSzPts val="1800"/>
              <a:buChar char="●"/>
            </a:pPr>
            <a:r>
              <a:rPr lang="en-IN" sz="1800">
                <a:solidFill>
                  <a:srgbClr val="262626"/>
                </a:solidFill>
              </a:rPr>
              <a:t>Engaging with users who demonstrate high engagement rates on social media platforms presents valuable opportunities to amplify brand reach, foster community interaction, and drive meaningful connections.</a:t>
            </a:r>
            <a:endParaRPr sz="1800">
              <a:solidFill>
                <a:srgbClr val="262626"/>
              </a:solidFill>
            </a:endParaRPr>
          </a:p>
          <a:p>
            <a:pPr marL="457200" lvl="0" indent="-342900" algn="l" rtl="0">
              <a:lnSpc>
                <a:spcPct val="130000"/>
              </a:lnSpc>
              <a:spcBef>
                <a:spcPts val="0"/>
              </a:spcBef>
              <a:spcAft>
                <a:spcPts val="0"/>
              </a:spcAft>
              <a:buClr>
                <a:srgbClr val="262626"/>
              </a:buClr>
              <a:buSzPts val="1800"/>
              <a:buChar char="●"/>
            </a:pPr>
            <a:r>
              <a:rPr lang="en-IN" sz="1800">
                <a:solidFill>
                  <a:srgbClr val="262626"/>
                </a:solidFill>
              </a:rPr>
              <a:t>Strategies:</a:t>
            </a:r>
            <a:endParaRPr sz="1800">
              <a:solidFill>
                <a:srgbClr val="262626"/>
              </a:solidFill>
            </a:endParaRPr>
          </a:p>
          <a:p>
            <a:pPr marL="12700" lvl="0" indent="0" algn="l" rtl="0">
              <a:lnSpc>
                <a:spcPct val="130000"/>
              </a:lnSpc>
              <a:spcBef>
                <a:spcPts val="1000"/>
              </a:spcBef>
              <a:spcAft>
                <a:spcPts val="0"/>
              </a:spcAft>
              <a:buNone/>
            </a:pPr>
            <a:r>
              <a:rPr lang="en-IN" sz="1800">
                <a:solidFill>
                  <a:schemeClr val="dk1"/>
                </a:solidFill>
              </a:rPr>
              <a:t>        •</a:t>
            </a:r>
            <a:r>
              <a:rPr lang="en-IN" sz="1800">
                <a:solidFill>
                  <a:srgbClr val="262626"/>
                </a:solidFill>
              </a:rPr>
              <a:t>Collaborations and Partnerships</a:t>
            </a:r>
            <a:endParaRPr sz="1800">
              <a:solidFill>
                <a:srgbClr val="262626"/>
              </a:solidFill>
            </a:endParaRPr>
          </a:p>
          <a:p>
            <a:pPr marL="12700" lvl="0" indent="0" algn="l" rtl="0">
              <a:lnSpc>
                <a:spcPct val="130000"/>
              </a:lnSpc>
              <a:spcBef>
                <a:spcPts val="1000"/>
              </a:spcBef>
              <a:spcAft>
                <a:spcPts val="0"/>
              </a:spcAft>
              <a:buNone/>
            </a:pPr>
            <a:r>
              <a:rPr lang="en-IN" sz="1800">
                <a:solidFill>
                  <a:schemeClr val="dk1"/>
                </a:solidFill>
              </a:rPr>
              <a:t>        •</a:t>
            </a:r>
            <a:r>
              <a:rPr lang="en-IN" sz="1800">
                <a:solidFill>
                  <a:srgbClr val="262626"/>
                </a:solidFill>
              </a:rPr>
              <a:t>Recognition and Rewards</a:t>
            </a:r>
            <a:endParaRPr sz="1800">
              <a:solidFill>
                <a:srgbClr val="262626"/>
              </a:solidFill>
            </a:endParaRPr>
          </a:p>
          <a:p>
            <a:pPr marL="12700" lvl="0" indent="0" algn="l" rtl="0">
              <a:lnSpc>
                <a:spcPct val="130000"/>
              </a:lnSpc>
              <a:spcBef>
                <a:spcPts val="1000"/>
              </a:spcBef>
              <a:spcAft>
                <a:spcPts val="1000"/>
              </a:spcAft>
              <a:buNone/>
            </a:pPr>
            <a:r>
              <a:rPr lang="en-IN" sz="1800">
                <a:solidFill>
                  <a:schemeClr val="dk1"/>
                </a:solidFill>
              </a:rPr>
              <a:t>        •</a:t>
            </a:r>
            <a:r>
              <a:rPr lang="en-IN" sz="1800">
                <a:solidFill>
                  <a:srgbClr val="262626"/>
                </a:solidFill>
              </a:rPr>
              <a:t>Community Building</a:t>
            </a:r>
            <a:endParaRPr sz="1800">
              <a:solidFill>
                <a:srgbClr val="262626"/>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783</Words>
  <Application>Microsoft Office PowerPoint</Application>
  <PresentationFormat>Widescreen</PresentationFormat>
  <Paragraphs>90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Rounded</vt:lpstr>
      <vt:lpstr>Calibri</vt:lpstr>
      <vt:lpstr>Office Theme</vt:lpstr>
      <vt:lpstr>PowerPoint Presentation</vt:lpstr>
      <vt:lpstr>                           AGENDA</vt:lpstr>
      <vt:lpstr>Introduction </vt:lpstr>
      <vt:lpstr>PowerPoint Presentation</vt:lpstr>
      <vt:lpstr>Data overview:</vt:lpstr>
      <vt:lpstr>Analytical Approach And Tools</vt:lpstr>
      <vt:lpstr>Problem Statement</vt:lpstr>
      <vt:lpstr>    Analysis </vt:lpstr>
      <vt:lpstr>     </vt:lpstr>
      <vt:lpstr>Hashtag Engagement</vt:lpstr>
      <vt:lpstr>Valuable Users</vt:lpstr>
      <vt:lpstr>Correlation Analysis</vt:lpstr>
      <vt:lpstr>Strategies to Re-Engage Inactive Users</vt:lpstr>
      <vt:lpstr>Expected Outcome</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Achal Zalke</cp:lastModifiedBy>
  <cp:revision>1</cp:revision>
  <dcterms:modified xsi:type="dcterms:W3CDTF">2024-07-19T14:02:23Z</dcterms:modified>
</cp:coreProperties>
</file>